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diagrams/data1.xml" ContentType="application/vnd.openxmlformats-officedocument.drawingml.diagramData+xml"/>
  <Override PartName="/ppt/diagrams/data6.xml" ContentType="application/vnd.openxmlformats-officedocument.drawingml.diagramData+xml"/>
  <Override PartName="/ppt/diagrams/data5.xml" ContentType="application/vnd.openxmlformats-officedocument.drawingml.diagramData+xml"/>
  <Override PartName="/ppt/diagrams/data4.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7.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xml" ContentType="application/vnd.openxmlformats-officedocument.presentationml.slide+xml"/>
  <Override PartName="/ppt/slides/slide6.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Layouts/slideLayout3.xml" ContentType="application/vnd.openxmlformats-officedocument.presentationml.slideLayout+xml"/>
  <Override PartName="/ppt/notesSlides/notesSlide1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theme/theme2.xml" ContentType="application/vnd.openxmlformats-officedocument.theme+xml"/>
  <Override PartName="/ppt/diagrams/colors1.xml" ContentType="application/vnd.openxmlformats-officedocument.drawingml.diagramColors+xml"/>
  <Override PartName="/ppt/theme/theme3.xml" ContentType="application/vnd.openxmlformats-officedocument.theme+xml"/>
  <Override PartName="/ppt/diagrams/drawing1.xml" ContentType="application/vnd.ms-office.drawingml.diagramDrawing+xml"/>
  <Override PartName="/ppt/diagrams/layout2.xml" ContentType="application/vnd.openxmlformats-officedocument.drawingml.diagramLayout+xml"/>
  <Override PartName="/ppt/diagrams/colors6.xml" ContentType="application/vnd.openxmlformats-officedocument.drawingml.diagramColors+xml"/>
  <Override PartName="/ppt/diagrams/drawing6.xml" ContentType="application/vnd.ms-office.drawingml.diagramDrawing+xml"/>
  <Override PartName="/ppt/diagrams/colors4.xml" ContentType="application/vnd.openxmlformats-officedocument.drawingml.diagramColors+xml"/>
  <Override PartName="/ppt/diagrams/quickStyle4.xml" ContentType="application/vnd.openxmlformats-officedocument.drawingml.diagramStyle+xml"/>
  <Override PartName="/ppt/diagrams/layout4.xml" ContentType="application/vnd.openxmlformats-officedocument.drawingml.diagramLayout+xml"/>
  <Override PartName="/ppt/diagrams/quickStyle6.xml" ContentType="application/vnd.openxmlformats-officedocument.drawingml.diagramStyle+xml"/>
  <Override PartName="/ppt/diagrams/layout6.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rawing4.xml" ContentType="application/vnd.ms-office.drawingml.diagramDrawing+xml"/>
  <Override PartName="/ppt/theme/theme1.xml" ContentType="application/vnd.openxmlformats-officedocument.theme+xml"/>
  <Override PartName="/ppt/notesMasters/notesMaster1.xml" ContentType="application/vnd.openxmlformats-officedocument.presentationml.notesMaster+xml"/>
  <Override PartName="/ppt/diagrams/drawing3.xml" ContentType="application/vnd.ms-office.drawingml.diagramDrawing+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handoutMasters/handoutMaster1.xml" ContentType="application/vnd.openxmlformats-officedocument.presentationml.handoutMaster+xml"/>
  <Override PartName="/ppt/diagrams/layout3.xml" ContentType="application/vnd.openxmlformats-officedocument.drawingml.diagramLayout+xml"/>
  <Override PartName="/ppt/diagrams/colors3.xml" ContentType="application/vnd.openxmlformats-officedocument.drawingml.diagramColors+xml"/>
  <Override PartName="/ppt/diagrams/quickStyle3.xml" ContentType="application/vnd.openxmlformats-officedocument.drawingml.diagramStyl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679" r:id="rId1"/>
  </p:sldMasterIdLst>
  <p:notesMasterIdLst>
    <p:notesMasterId r:id="rId16"/>
  </p:notesMasterIdLst>
  <p:handoutMasterIdLst>
    <p:handoutMasterId r:id="rId17"/>
  </p:handoutMasterIdLst>
  <p:sldIdLst>
    <p:sldId id="256" r:id="rId2"/>
    <p:sldId id="402" r:id="rId3"/>
    <p:sldId id="403" r:id="rId4"/>
    <p:sldId id="404" r:id="rId5"/>
    <p:sldId id="405" r:id="rId6"/>
    <p:sldId id="406" r:id="rId7"/>
    <p:sldId id="407" r:id="rId8"/>
    <p:sldId id="408" r:id="rId9"/>
    <p:sldId id="409" r:id="rId10"/>
    <p:sldId id="410" r:id="rId11"/>
    <p:sldId id="411" r:id="rId12"/>
    <p:sldId id="412" r:id="rId13"/>
    <p:sldId id="413" r:id="rId14"/>
    <p:sldId id="414" r:id="rId15"/>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FFFF"/>
    <a:srgbClr val="000000"/>
    <a:srgbClr val="47899B"/>
    <a:srgbClr val="006699"/>
    <a:srgbClr val="99CC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32" autoAdjust="0"/>
    <p:restoredTop sz="79731" autoAdjust="0"/>
  </p:normalViewPr>
  <p:slideViewPr>
    <p:cSldViewPr>
      <p:cViewPr varScale="1">
        <p:scale>
          <a:sx n="124" d="100"/>
          <a:sy n="124" d="100"/>
        </p:scale>
        <p:origin x="108" y="34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866"/>
    </p:cViewPr>
  </p:sorterViewPr>
  <p:notesViewPr>
    <p:cSldViewPr>
      <p:cViewPr varScale="1">
        <p:scale>
          <a:sx n="80" d="100"/>
          <a:sy n="80" d="100"/>
        </p:scale>
        <p:origin x="-267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1.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2E59B-7146-426A-952A-4681DA84AA26}" type="doc">
      <dgm:prSet loTypeId="urn:microsoft.com/office/officeart/2005/8/layout/default" loCatId="list" qsTypeId="urn:microsoft.com/office/officeart/2005/8/quickstyle/simple4" qsCatId="simple" csTypeId="urn:microsoft.com/office/officeart/2005/8/colors/accent3_4" csCatId="accent3" phldr="1"/>
      <dgm:spPr/>
      <dgm:t>
        <a:bodyPr/>
        <a:lstStyle/>
        <a:p>
          <a:endParaRPr lang="en-GB"/>
        </a:p>
      </dgm:t>
    </dgm:pt>
    <dgm:pt modelId="{079E9E04-2B44-48BD-8BE7-455304D51AD3}">
      <dgm:prSet phldrT="[Text]"/>
      <dgm:spPr/>
      <dgm:t>
        <a:bodyPr/>
        <a:lstStyle/>
        <a:p>
          <a:endParaRPr lang="en-GB" dirty="0"/>
        </a:p>
      </dgm:t>
    </dgm:pt>
    <dgm:pt modelId="{AB75857D-4DAC-477D-A52C-2E354046B113}" type="parTrans" cxnId="{7D3CCB5C-B65C-4955-8532-F060D3F32ACF}">
      <dgm:prSet/>
      <dgm:spPr/>
      <dgm:t>
        <a:bodyPr/>
        <a:lstStyle/>
        <a:p>
          <a:endParaRPr lang="en-GB"/>
        </a:p>
      </dgm:t>
    </dgm:pt>
    <dgm:pt modelId="{D7CFFBA8-5F56-42EF-97CA-E06DE5CEC0F6}" type="sibTrans" cxnId="{7D3CCB5C-B65C-4955-8532-F060D3F32ACF}">
      <dgm:prSet/>
      <dgm:spPr/>
      <dgm:t>
        <a:bodyPr/>
        <a:lstStyle/>
        <a:p>
          <a:endParaRPr lang="en-GB"/>
        </a:p>
      </dgm:t>
    </dgm:pt>
    <dgm:pt modelId="{A954A7AA-F122-4538-A5FA-035E080D49E8}" type="pres">
      <dgm:prSet presAssocID="{BAA2E59B-7146-426A-952A-4681DA84AA26}" presName="diagram" presStyleCnt="0">
        <dgm:presLayoutVars>
          <dgm:dir/>
          <dgm:resizeHandles val="exact"/>
        </dgm:presLayoutVars>
      </dgm:prSet>
      <dgm:spPr/>
      <dgm:t>
        <a:bodyPr/>
        <a:lstStyle/>
        <a:p>
          <a:endParaRPr lang="en-GB"/>
        </a:p>
      </dgm:t>
    </dgm:pt>
    <dgm:pt modelId="{DB5AD208-36C0-4AF3-9033-6AB39B43F114}" type="pres">
      <dgm:prSet presAssocID="{079E9E04-2B44-48BD-8BE7-455304D51AD3}" presName="node" presStyleLbl="node1" presStyleIdx="0" presStyleCnt="1" custScaleX="104342" custScaleY="128201">
        <dgm:presLayoutVars>
          <dgm:bulletEnabled val="1"/>
        </dgm:presLayoutVars>
      </dgm:prSet>
      <dgm:spPr/>
      <dgm:t>
        <a:bodyPr/>
        <a:lstStyle/>
        <a:p>
          <a:endParaRPr lang="en-GB"/>
        </a:p>
      </dgm:t>
    </dgm:pt>
  </dgm:ptLst>
  <dgm:cxnLst>
    <dgm:cxn modelId="{7D3CCB5C-B65C-4955-8532-F060D3F32ACF}" srcId="{BAA2E59B-7146-426A-952A-4681DA84AA26}" destId="{079E9E04-2B44-48BD-8BE7-455304D51AD3}" srcOrd="0" destOrd="0" parTransId="{AB75857D-4DAC-477D-A52C-2E354046B113}" sibTransId="{D7CFFBA8-5F56-42EF-97CA-E06DE5CEC0F6}"/>
    <dgm:cxn modelId="{479D5003-71DC-4A50-BB87-0FAF9B064999}" type="presOf" srcId="{079E9E04-2B44-48BD-8BE7-455304D51AD3}" destId="{DB5AD208-36C0-4AF3-9033-6AB39B43F114}" srcOrd="0" destOrd="0" presId="urn:microsoft.com/office/officeart/2005/8/layout/default"/>
    <dgm:cxn modelId="{DE13FBDB-32FC-424A-B938-19A7F871D2A2}" type="presOf" srcId="{BAA2E59B-7146-426A-952A-4681DA84AA26}" destId="{A954A7AA-F122-4538-A5FA-035E080D49E8}" srcOrd="0" destOrd="0" presId="urn:microsoft.com/office/officeart/2005/8/layout/default"/>
    <dgm:cxn modelId="{A20E1754-7483-4B46-B54C-770D689849FD}" type="presParOf" srcId="{A954A7AA-F122-4538-A5FA-035E080D49E8}" destId="{DB5AD208-36C0-4AF3-9033-6AB39B43F114}"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A2E59B-7146-426A-952A-4681DA84AA26}" type="doc">
      <dgm:prSet loTypeId="urn:microsoft.com/office/officeart/2005/8/layout/default" loCatId="list" qsTypeId="urn:microsoft.com/office/officeart/2005/8/quickstyle/simple4" qsCatId="simple" csTypeId="urn:microsoft.com/office/officeart/2005/8/colors/colorful3" csCatId="colorful" phldr="1"/>
      <dgm:spPr/>
      <dgm:t>
        <a:bodyPr/>
        <a:lstStyle/>
        <a:p>
          <a:endParaRPr lang="en-GB"/>
        </a:p>
      </dgm:t>
    </dgm:pt>
    <dgm:pt modelId="{079E9E04-2B44-48BD-8BE7-455304D51AD3}">
      <dgm:prSet phldrT="[Text]"/>
      <dgm:spPr/>
      <dgm:t>
        <a:bodyPr/>
        <a:lstStyle/>
        <a:p>
          <a:endParaRPr lang="en-GB" dirty="0"/>
        </a:p>
      </dgm:t>
    </dgm:pt>
    <dgm:pt modelId="{AB75857D-4DAC-477D-A52C-2E354046B113}" type="parTrans" cxnId="{7D3CCB5C-B65C-4955-8532-F060D3F32ACF}">
      <dgm:prSet/>
      <dgm:spPr/>
      <dgm:t>
        <a:bodyPr/>
        <a:lstStyle/>
        <a:p>
          <a:endParaRPr lang="en-GB"/>
        </a:p>
      </dgm:t>
    </dgm:pt>
    <dgm:pt modelId="{D7CFFBA8-5F56-42EF-97CA-E06DE5CEC0F6}" type="sibTrans" cxnId="{7D3CCB5C-B65C-4955-8532-F060D3F32ACF}">
      <dgm:prSet/>
      <dgm:spPr/>
      <dgm:t>
        <a:bodyPr/>
        <a:lstStyle/>
        <a:p>
          <a:endParaRPr lang="en-GB"/>
        </a:p>
      </dgm:t>
    </dgm:pt>
    <dgm:pt modelId="{A954A7AA-F122-4538-A5FA-035E080D49E8}" type="pres">
      <dgm:prSet presAssocID="{BAA2E59B-7146-426A-952A-4681DA84AA26}" presName="diagram" presStyleCnt="0">
        <dgm:presLayoutVars>
          <dgm:dir/>
          <dgm:resizeHandles val="exact"/>
        </dgm:presLayoutVars>
      </dgm:prSet>
      <dgm:spPr/>
      <dgm:t>
        <a:bodyPr/>
        <a:lstStyle/>
        <a:p>
          <a:endParaRPr lang="en-GB"/>
        </a:p>
      </dgm:t>
    </dgm:pt>
    <dgm:pt modelId="{DB5AD208-36C0-4AF3-9033-6AB39B43F114}" type="pres">
      <dgm:prSet presAssocID="{079E9E04-2B44-48BD-8BE7-455304D51AD3}" presName="node" presStyleLbl="node1" presStyleIdx="0" presStyleCnt="1" custScaleX="104342" custScaleY="310262">
        <dgm:presLayoutVars>
          <dgm:bulletEnabled val="1"/>
        </dgm:presLayoutVars>
      </dgm:prSet>
      <dgm:spPr/>
      <dgm:t>
        <a:bodyPr/>
        <a:lstStyle/>
        <a:p>
          <a:endParaRPr lang="en-GB"/>
        </a:p>
      </dgm:t>
    </dgm:pt>
  </dgm:ptLst>
  <dgm:cxnLst>
    <dgm:cxn modelId="{3B356911-8986-4017-9808-8B1B63871DDC}" type="presOf" srcId="{079E9E04-2B44-48BD-8BE7-455304D51AD3}" destId="{DB5AD208-36C0-4AF3-9033-6AB39B43F114}" srcOrd="0" destOrd="0" presId="urn:microsoft.com/office/officeart/2005/8/layout/default"/>
    <dgm:cxn modelId="{7D3CCB5C-B65C-4955-8532-F060D3F32ACF}" srcId="{BAA2E59B-7146-426A-952A-4681DA84AA26}" destId="{079E9E04-2B44-48BD-8BE7-455304D51AD3}" srcOrd="0" destOrd="0" parTransId="{AB75857D-4DAC-477D-A52C-2E354046B113}" sibTransId="{D7CFFBA8-5F56-42EF-97CA-E06DE5CEC0F6}"/>
    <dgm:cxn modelId="{4B408D71-CCE0-4FB8-BC20-D70EEF6C32D2}" type="presOf" srcId="{BAA2E59B-7146-426A-952A-4681DA84AA26}" destId="{A954A7AA-F122-4538-A5FA-035E080D49E8}" srcOrd="0" destOrd="0" presId="urn:microsoft.com/office/officeart/2005/8/layout/default"/>
    <dgm:cxn modelId="{3B2919DC-9E81-4637-B1F5-C96EDDC1FB56}" type="presParOf" srcId="{A954A7AA-F122-4538-A5FA-035E080D49E8}" destId="{DB5AD208-36C0-4AF3-9033-6AB39B43F114}" srcOrd="0"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A2E59B-7146-426A-952A-4681DA84AA26}" type="doc">
      <dgm:prSet loTypeId="urn:microsoft.com/office/officeart/2005/8/layout/default" loCatId="list" qsTypeId="urn:microsoft.com/office/officeart/2005/8/quickstyle/simple4" qsCatId="simple" csTypeId="urn:microsoft.com/office/officeart/2005/8/colors/accent3_3" csCatId="accent3" phldr="1"/>
      <dgm:spPr/>
      <dgm:t>
        <a:bodyPr/>
        <a:lstStyle/>
        <a:p>
          <a:endParaRPr lang="en-GB"/>
        </a:p>
      </dgm:t>
    </dgm:pt>
    <dgm:pt modelId="{079E9E04-2B44-48BD-8BE7-455304D51AD3}">
      <dgm:prSet phldrT="[Text]"/>
      <dgm:spPr/>
      <dgm:t>
        <a:bodyPr/>
        <a:lstStyle/>
        <a:p>
          <a:endParaRPr lang="en-GB" dirty="0"/>
        </a:p>
      </dgm:t>
    </dgm:pt>
    <dgm:pt modelId="{AB75857D-4DAC-477D-A52C-2E354046B113}" type="parTrans" cxnId="{7D3CCB5C-B65C-4955-8532-F060D3F32ACF}">
      <dgm:prSet/>
      <dgm:spPr/>
      <dgm:t>
        <a:bodyPr/>
        <a:lstStyle/>
        <a:p>
          <a:endParaRPr lang="en-GB"/>
        </a:p>
      </dgm:t>
    </dgm:pt>
    <dgm:pt modelId="{D7CFFBA8-5F56-42EF-97CA-E06DE5CEC0F6}" type="sibTrans" cxnId="{7D3CCB5C-B65C-4955-8532-F060D3F32ACF}">
      <dgm:prSet/>
      <dgm:spPr/>
      <dgm:t>
        <a:bodyPr/>
        <a:lstStyle/>
        <a:p>
          <a:endParaRPr lang="en-GB"/>
        </a:p>
      </dgm:t>
    </dgm:pt>
    <dgm:pt modelId="{A954A7AA-F122-4538-A5FA-035E080D49E8}" type="pres">
      <dgm:prSet presAssocID="{BAA2E59B-7146-426A-952A-4681DA84AA26}" presName="diagram" presStyleCnt="0">
        <dgm:presLayoutVars>
          <dgm:dir/>
          <dgm:resizeHandles val="exact"/>
        </dgm:presLayoutVars>
      </dgm:prSet>
      <dgm:spPr/>
      <dgm:t>
        <a:bodyPr/>
        <a:lstStyle/>
        <a:p>
          <a:endParaRPr lang="en-GB"/>
        </a:p>
      </dgm:t>
    </dgm:pt>
    <dgm:pt modelId="{DB5AD208-36C0-4AF3-9033-6AB39B43F114}" type="pres">
      <dgm:prSet presAssocID="{079E9E04-2B44-48BD-8BE7-455304D51AD3}" presName="node" presStyleLbl="node1" presStyleIdx="0" presStyleCnt="1" custScaleX="104342" custScaleY="128201">
        <dgm:presLayoutVars>
          <dgm:bulletEnabled val="1"/>
        </dgm:presLayoutVars>
      </dgm:prSet>
      <dgm:spPr/>
      <dgm:t>
        <a:bodyPr/>
        <a:lstStyle/>
        <a:p>
          <a:endParaRPr lang="en-GB"/>
        </a:p>
      </dgm:t>
    </dgm:pt>
  </dgm:ptLst>
  <dgm:cxnLst>
    <dgm:cxn modelId="{BA031B4E-3321-4C5B-B2FB-6B398DFE071C}" type="presOf" srcId="{079E9E04-2B44-48BD-8BE7-455304D51AD3}" destId="{DB5AD208-36C0-4AF3-9033-6AB39B43F114}" srcOrd="0" destOrd="0" presId="urn:microsoft.com/office/officeart/2005/8/layout/default"/>
    <dgm:cxn modelId="{7D3CCB5C-B65C-4955-8532-F060D3F32ACF}" srcId="{BAA2E59B-7146-426A-952A-4681DA84AA26}" destId="{079E9E04-2B44-48BD-8BE7-455304D51AD3}" srcOrd="0" destOrd="0" parTransId="{AB75857D-4DAC-477D-A52C-2E354046B113}" sibTransId="{D7CFFBA8-5F56-42EF-97CA-E06DE5CEC0F6}"/>
    <dgm:cxn modelId="{4E8D714A-AB44-4789-BE88-F69A73E783DB}" type="presOf" srcId="{BAA2E59B-7146-426A-952A-4681DA84AA26}" destId="{A954A7AA-F122-4538-A5FA-035E080D49E8}" srcOrd="0" destOrd="0" presId="urn:microsoft.com/office/officeart/2005/8/layout/default"/>
    <dgm:cxn modelId="{0584BFED-1D91-4064-A5DE-0456B3D14FBA}" type="presParOf" srcId="{A954A7AA-F122-4538-A5FA-035E080D49E8}" destId="{DB5AD208-36C0-4AF3-9033-6AB39B43F114}" srcOrd="0" destOrd="0" presId="urn:microsoft.com/office/officeart/2005/8/layout/defaul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A2E59B-7146-426A-952A-4681DA84AA26}" type="doc">
      <dgm:prSet loTypeId="urn:microsoft.com/office/officeart/2005/8/layout/default" loCatId="list" qsTypeId="urn:microsoft.com/office/officeart/2005/8/quickstyle/simple4" qsCatId="simple" csTypeId="urn:microsoft.com/office/officeart/2005/8/colors/accent1_1" csCatId="accent1" phldr="1"/>
      <dgm:spPr/>
      <dgm:t>
        <a:bodyPr/>
        <a:lstStyle/>
        <a:p>
          <a:endParaRPr lang="en-GB"/>
        </a:p>
      </dgm:t>
    </dgm:pt>
    <dgm:pt modelId="{079E9E04-2B44-48BD-8BE7-455304D51AD3}">
      <dgm:prSet phldrT="[Text]"/>
      <dgm:spPr/>
      <dgm:t>
        <a:bodyPr/>
        <a:lstStyle/>
        <a:p>
          <a:endParaRPr lang="en-GB" dirty="0"/>
        </a:p>
      </dgm:t>
    </dgm:pt>
    <dgm:pt modelId="{AB75857D-4DAC-477D-A52C-2E354046B113}" type="parTrans" cxnId="{7D3CCB5C-B65C-4955-8532-F060D3F32ACF}">
      <dgm:prSet/>
      <dgm:spPr/>
      <dgm:t>
        <a:bodyPr/>
        <a:lstStyle/>
        <a:p>
          <a:endParaRPr lang="en-GB"/>
        </a:p>
      </dgm:t>
    </dgm:pt>
    <dgm:pt modelId="{D7CFFBA8-5F56-42EF-97CA-E06DE5CEC0F6}" type="sibTrans" cxnId="{7D3CCB5C-B65C-4955-8532-F060D3F32ACF}">
      <dgm:prSet/>
      <dgm:spPr/>
      <dgm:t>
        <a:bodyPr/>
        <a:lstStyle/>
        <a:p>
          <a:endParaRPr lang="en-GB"/>
        </a:p>
      </dgm:t>
    </dgm:pt>
    <dgm:pt modelId="{A954A7AA-F122-4538-A5FA-035E080D49E8}" type="pres">
      <dgm:prSet presAssocID="{BAA2E59B-7146-426A-952A-4681DA84AA26}" presName="diagram" presStyleCnt="0">
        <dgm:presLayoutVars>
          <dgm:dir/>
          <dgm:resizeHandles val="exact"/>
        </dgm:presLayoutVars>
      </dgm:prSet>
      <dgm:spPr/>
      <dgm:t>
        <a:bodyPr/>
        <a:lstStyle/>
        <a:p>
          <a:endParaRPr lang="en-GB"/>
        </a:p>
      </dgm:t>
    </dgm:pt>
    <dgm:pt modelId="{DB5AD208-36C0-4AF3-9033-6AB39B43F114}" type="pres">
      <dgm:prSet presAssocID="{079E9E04-2B44-48BD-8BE7-455304D51AD3}" presName="node" presStyleLbl="node1" presStyleIdx="0" presStyleCnt="1" custScaleX="170695" custScaleY="76324" custLinFactNeighborY="-5694">
        <dgm:presLayoutVars>
          <dgm:bulletEnabled val="1"/>
        </dgm:presLayoutVars>
      </dgm:prSet>
      <dgm:spPr/>
      <dgm:t>
        <a:bodyPr/>
        <a:lstStyle/>
        <a:p>
          <a:endParaRPr lang="en-GB"/>
        </a:p>
      </dgm:t>
    </dgm:pt>
  </dgm:ptLst>
  <dgm:cxnLst>
    <dgm:cxn modelId="{109A3DA7-5B86-478D-AAF2-CB401D5C5EF3}" type="presOf" srcId="{079E9E04-2B44-48BD-8BE7-455304D51AD3}" destId="{DB5AD208-36C0-4AF3-9033-6AB39B43F114}" srcOrd="0" destOrd="0" presId="urn:microsoft.com/office/officeart/2005/8/layout/default"/>
    <dgm:cxn modelId="{7D3CCB5C-B65C-4955-8532-F060D3F32ACF}" srcId="{BAA2E59B-7146-426A-952A-4681DA84AA26}" destId="{079E9E04-2B44-48BD-8BE7-455304D51AD3}" srcOrd="0" destOrd="0" parTransId="{AB75857D-4DAC-477D-A52C-2E354046B113}" sibTransId="{D7CFFBA8-5F56-42EF-97CA-E06DE5CEC0F6}"/>
    <dgm:cxn modelId="{2FC0EC5C-4947-4788-9C28-0A97957E2C63}" type="presOf" srcId="{BAA2E59B-7146-426A-952A-4681DA84AA26}" destId="{A954A7AA-F122-4538-A5FA-035E080D49E8}" srcOrd="0" destOrd="0" presId="urn:microsoft.com/office/officeart/2005/8/layout/default"/>
    <dgm:cxn modelId="{BD327CA7-B092-4BE7-AEFB-4D6724704E4D}" type="presParOf" srcId="{A954A7AA-F122-4538-A5FA-035E080D49E8}" destId="{DB5AD208-36C0-4AF3-9033-6AB39B43F114}" srcOrd="0" destOrd="0" presId="urn:microsoft.com/office/officeart/2005/8/layout/defaul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A2E59B-7146-426A-952A-4681DA84AA26}" type="doc">
      <dgm:prSet loTypeId="urn:microsoft.com/office/officeart/2005/8/layout/default" loCatId="list" qsTypeId="urn:microsoft.com/office/officeart/2005/8/quickstyle/simple4" qsCatId="simple" csTypeId="urn:microsoft.com/office/officeart/2005/8/colors/accent3_3" csCatId="accent3" phldr="1"/>
      <dgm:spPr/>
      <dgm:t>
        <a:bodyPr/>
        <a:lstStyle/>
        <a:p>
          <a:endParaRPr lang="en-GB"/>
        </a:p>
      </dgm:t>
    </dgm:pt>
    <dgm:pt modelId="{079E9E04-2B44-48BD-8BE7-455304D51AD3}">
      <dgm:prSet phldrT="[Text]"/>
      <dgm:spPr/>
      <dgm:t>
        <a:bodyPr/>
        <a:lstStyle/>
        <a:p>
          <a:endParaRPr lang="en-GB" dirty="0"/>
        </a:p>
      </dgm:t>
    </dgm:pt>
    <dgm:pt modelId="{AB75857D-4DAC-477D-A52C-2E354046B113}" type="parTrans" cxnId="{7D3CCB5C-B65C-4955-8532-F060D3F32ACF}">
      <dgm:prSet/>
      <dgm:spPr/>
      <dgm:t>
        <a:bodyPr/>
        <a:lstStyle/>
        <a:p>
          <a:endParaRPr lang="en-GB"/>
        </a:p>
      </dgm:t>
    </dgm:pt>
    <dgm:pt modelId="{D7CFFBA8-5F56-42EF-97CA-E06DE5CEC0F6}" type="sibTrans" cxnId="{7D3CCB5C-B65C-4955-8532-F060D3F32ACF}">
      <dgm:prSet/>
      <dgm:spPr/>
      <dgm:t>
        <a:bodyPr/>
        <a:lstStyle/>
        <a:p>
          <a:endParaRPr lang="en-GB"/>
        </a:p>
      </dgm:t>
    </dgm:pt>
    <dgm:pt modelId="{A954A7AA-F122-4538-A5FA-035E080D49E8}" type="pres">
      <dgm:prSet presAssocID="{BAA2E59B-7146-426A-952A-4681DA84AA26}" presName="diagram" presStyleCnt="0">
        <dgm:presLayoutVars>
          <dgm:dir/>
          <dgm:resizeHandles val="exact"/>
        </dgm:presLayoutVars>
      </dgm:prSet>
      <dgm:spPr/>
      <dgm:t>
        <a:bodyPr/>
        <a:lstStyle/>
        <a:p>
          <a:endParaRPr lang="en-GB"/>
        </a:p>
      </dgm:t>
    </dgm:pt>
    <dgm:pt modelId="{DB5AD208-36C0-4AF3-9033-6AB39B43F114}" type="pres">
      <dgm:prSet presAssocID="{079E9E04-2B44-48BD-8BE7-455304D51AD3}" presName="node" presStyleLbl="node1" presStyleIdx="0" presStyleCnt="1" custScaleX="104342" custScaleY="128201" custLinFactNeighborY="0">
        <dgm:presLayoutVars>
          <dgm:bulletEnabled val="1"/>
        </dgm:presLayoutVars>
      </dgm:prSet>
      <dgm:spPr/>
      <dgm:t>
        <a:bodyPr/>
        <a:lstStyle/>
        <a:p>
          <a:endParaRPr lang="en-GB"/>
        </a:p>
      </dgm:t>
    </dgm:pt>
  </dgm:ptLst>
  <dgm:cxnLst>
    <dgm:cxn modelId="{AB70B8B2-0388-4E1B-A9CC-65C1F0BA5540}" type="presOf" srcId="{079E9E04-2B44-48BD-8BE7-455304D51AD3}" destId="{DB5AD208-36C0-4AF3-9033-6AB39B43F114}" srcOrd="0" destOrd="0" presId="urn:microsoft.com/office/officeart/2005/8/layout/default"/>
    <dgm:cxn modelId="{7D3CCB5C-B65C-4955-8532-F060D3F32ACF}" srcId="{BAA2E59B-7146-426A-952A-4681DA84AA26}" destId="{079E9E04-2B44-48BD-8BE7-455304D51AD3}" srcOrd="0" destOrd="0" parTransId="{AB75857D-4DAC-477D-A52C-2E354046B113}" sibTransId="{D7CFFBA8-5F56-42EF-97CA-E06DE5CEC0F6}"/>
    <dgm:cxn modelId="{53AAC389-298F-4E37-8710-D03728B0725A}" type="presOf" srcId="{BAA2E59B-7146-426A-952A-4681DA84AA26}" destId="{A954A7AA-F122-4538-A5FA-035E080D49E8}" srcOrd="0" destOrd="0" presId="urn:microsoft.com/office/officeart/2005/8/layout/default"/>
    <dgm:cxn modelId="{A13BBB7C-39E4-4926-86B5-452633777ACB}" type="presParOf" srcId="{A954A7AA-F122-4538-A5FA-035E080D49E8}" destId="{DB5AD208-36C0-4AF3-9033-6AB39B43F114}" srcOrd="0" destOrd="0" presId="urn:microsoft.com/office/officeart/2005/8/layout/defaul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3D25695-6EE0-4650-BF9C-4243F8A5546A}"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GB"/>
        </a:p>
      </dgm:t>
    </dgm:pt>
    <dgm:pt modelId="{D7DC3BDB-F1F3-4F76-8C3D-80E7F36990BD}">
      <dgm:prSet phldrT="[Text]"/>
      <dgm:spPr>
        <a:solidFill>
          <a:schemeClr val="accent3">
            <a:lumMod val="50000"/>
          </a:schemeClr>
        </a:solidFill>
      </dgm:spPr>
      <dgm:t>
        <a:bodyPr/>
        <a:lstStyle/>
        <a:p>
          <a:r>
            <a:rPr lang="en-GB" dirty="0" smtClean="0"/>
            <a:t>C++11 Casts</a:t>
          </a:r>
          <a:endParaRPr lang="en-GB" dirty="0"/>
        </a:p>
      </dgm:t>
    </dgm:pt>
    <dgm:pt modelId="{D4D31F70-B992-46B7-91FD-A50FD18462C7}" type="parTrans" cxnId="{81716D90-695D-498A-B125-D08CC7FF957C}">
      <dgm:prSet/>
      <dgm:spPr/>
      <dgm:t>
        <a:bodyPr/>
        <a:lstStyle/>
        <a:p>
          <a:endParaRPr lang="en-GB"/>
        </a:p>
      </dgm:t>
    </dgm:pt>
    <dgm:pt modelId="{7446C618-91B5-4176-82A4-764BBFCB0920}" type="sibTrans" cxnId="{81716D90-695D-498A-B125-D08CC7FF957C}">
      <dgm:prSet/>
      <dgm:spPr/>
      <dgm:t>
        <a:bodyPr/>
        <a:lstStyle/>
        <a:p>
          <a:endParaRPr lang="en-GB"/>
        </a:p>
      </dgm:t>
    </dgm:pt>
    <dgm:pt modelId="{F007B698-D39A-4486-A071-609A6860018B}">
      <dgm:prSet phldrT="[Text]"/>
      <dgm:spPr>
        <a:solidFill>
          <a:schemeClr val="accent3">
            <a:lumMod val="50000"/>
          </a:schemeClr>
        </a:solidFill>
      </dgm:spPr>
      <dgm:t>
        <a:bodyPr/>
        <a:lstStyle/>
        <a:p>
          <a:r>
            <a:rPr lang="en-GB" b="1" dirty="0" err="1" smtClean="0"/>
            <a:t>static_cast</a:t>
          </a:r>
          <a:r>
            <a:rPr lang="en-GB" dirty="0" smtClean="0"/>
            <a:t>&lt;type&gt;(</a:t>
          </a:r>
          <a:r>
            <a:rPr lang="en-GB" dirty="0" err="1" smtClean="0"/>
            <a:t>arg</a:t>
          </a:r>
          <a:r>
            <a:rPr lang="en-GB" dirty="0" smtClean="0"/>
            <a:t>)</a:t>
          </a:r>
          <a:endParaRPr lang="en-GB" dirty="0"/>
        </a:p>
      </dgm:t>
    </dgm:pt>
    <dgm:pt modelId="{5101CD3D-5FC8-43CC-AC9E-42AC6302ED5D}" type="parTrans" cxnId="{2B615259-CB49-4354-89D9-659D0788A254}">
      <dgm:prSet/>
      <dgm:spPr>
        <a:solidFill>
          <a:schemeClr val="accent3">
            <a:lumMod val="50000"/>
          </a:schemeClr>
        </a:solidFill>
        <a:ln>
          <a:solidFill>
            <a:schemeClr val="accent3">
              <a:lumMod val="50000"/>
            </a:schemeClr>
          </a:solidFill>
        </a:ln>
      </dgm:spPr>
      <dgm:t>
        <a:bodyPr/>
        <a:lstStyle/>
        <a:p>
          <a:endParaRPr lang="en-GB"/>
        </a:p>
      </dgm:t>
    </dgm:pt>
    <dgm:pt modelId="{7BDA0FEC-B861-4F06-9CF0-048ECF1C8B01}" type="sibTrans" cxnId="{2B615259-CB49-4354-89D9-659D0788A254}">
      <dgm:prSet/>
      <dgm:spPr/>
      <dgm:t>
        <a:bodyPr/>
        <a:lstStyle/>
        <a:p>
          <a:endParaRPr lang="en-GB"/>
        </a:p>
      </dgm:t>
    </dgm:pt>
    <dgm:pt modelId="{4A513E22-B434-4F1D-A4E0-A055B38F482A}">
      <dgm:prSet phldrT="[Text]"/>
      <dgm:spPr>
        <a:solidFill>
          <a:schemeClr val="accent3">
            <a:lumMod val="50000"/>
          </a:schemeClr>
        </a:solidFill>
      </dgm:spPr>
      <dgm:t>
        <a:bodyPr/>
        <a:lstStyle/>
        <a:p>
          <a:r>
            <a:rPr lang="en-GB" b="1" dirty="0" err="1" smtClean="0">
              <a:solidFill>
                <a:schemeClr val="bg1"/>
              </a:solidFill>
              <a:effectLst/>
              <a:latin typeface="+mn-lt"/>
              <a:ea typeface="+mn-ea"/>
              <a:cs typeface="+mn-cs"/>
            </a:rPr>
            <a:t>const_cast</a:t>
          </a:r>
          <a:r>
            <a:rPr lang="en-GB" dirty="0" smtClean="0">
              <a:solidFill>
                <a:schemeClr val="bg1"/>
              </a:solidFill>
              <a:effectLst/>
              <a:latin typeface="+mn-lt"/>
              <a:ea typeface="+mn-ea"/>
              <a:cs typeface="+mn-cs"/>
            </a:rPr>
            <a:t>&lt;type&gt;(</a:t>
          </a:r>
          <a:r>
            <a:rPr lang="en-GB" dirty="0" err="1" smtClean="0">
              <a:solidFill>
                <a:schemeClr val="bg1"/>
              </a:solidFill>
              <a:effectLst/>
              <a:latin typeface="+mn-lt"/>
              <a:ea typeface="+mn-ea"/>
              <a:cs typeface="+mn-cs"/>
            </a:rPr>
            <a:t>arg</a:t>
          </a:r>
          <a:r>
            <a:rPr lang="en-GB" dirty="0" smtClean="0">
              <a:solidFill>
                <a:schemeClr val="bg1"/>
              </a:solidFill>
              <a:effectLst/>
              <a:latin typeface="+mn-lt"/>
              <a:ea typeface="+mn-ea"/>
              <a:cs typeface="+mn-cs"/>
            </a:rPr>
            <a:t>)</a:t>
          </a:r>
          <a:endParaRPr lang="en-GB" dirty="0">
            <a:solidFill>
              <a:schemeClr val="bg1"/>
            </a:solidFill>
          </a:endParaRPr>
        </a:p>
      </dgm:t>
    </dgm:pt>
    <dgm:pt modelId="{C8FF1AB3-F03B-41B3-984C-D2779D254A98}" type="parTrans" cxnId="{92067133-6C57-4581-A252-76595353BEBF}">
      <dgm:prSet/>
      <dgm:spPr>
        <a:ln>
          <a:solidFill>
            <a:schemeClr val="accent3">
              <a:lumMod val="50000"/>
            </a:schemeClr>
          </a:solidFill>
        </a:ln>
      </dgm:spPr>
      <dgm:t>
        <a:bodyPr/>
        <a:lstStyle/>
        <a:p>
          <a:endParaRPr lang="en-GB"/>
        </a:p>
      </dgm:t>
    </dgm:pt>
    <dgm:pt modelId="{B27F0345-2DA4-4C72-AFC3-0DF7562540B8}" type="sibTrans" cxnId="{92067133-6C57-4581-A252-76595353BEBF}">
      <dgm:prSet/>
      <dgm:spPr/>
      <dgm:t>
        <a:bodyPr/>
        <a:lstStyle/>
        <a:p>
          <a:endParaRPr lang="en-GB"/>
        </a:p>
      </dgm:t>
    </dgm:pt>
    <dgm:pt modelId="{DD21EA41-98FF-4942-8615-6705E974C1B9}">
      <dgm:prSet phldrT="[Text]"/>
      <dgm:spPr>
        <a:solidFill>
          <a:schemeClr val="accent3">
            <a:lumMod val="50000"/>
          </a:schemeClr>
        </a:solidFill>
      </dgm:spPr>
      <dgm:t>
        <a:bodyPr/>
        <a:lstStyle/>
        <a:p>
          <a:r>
            <a:rPr lang="en-GB" b="1" dirty="0" err="1" smtClean="0">
              <a:solidFill>
                <a:schemeClr val="bg1"/>
              </a:solidFill>
              <a:effectLst/>
              <a:latin typeface="+mn-lt"/>
              <a:ea typeface="+mn-ea"/>
              <a:cs typeface="+mn-cs"/>
            </a:rPr>
            <a:t>dynamic_cast</a:t>
          </a:r>
          <a:r>
            <a:rPr lang="en-GB" dirty="0" smtClean="0">
              <a:solidFill>
                <a:schemeClr val="bg1"/>
              </a:solidFill>
              <a:effectLst/>
              <a:latin typeface="+mn-lt"/>
              <a:ea typeface="+mn-ea"/>
              <a:cs typeface="+mn-cs"/>
            </a:rPr>
            <a:t>&lt;type&gt;(</a:t>
          </a:r>
          <a:r>
            <a:rPr lang="en-GB" dirty="0" err="1" smtClean="0">
              <a:solidFill>
                <a:schemeClr val="bg1"/>
              </a:solidFill>
              <a:effectLst/>
              <a:latin typeface="+mn-lt"/>
              <a:ea typeface="+mn-ea"/>
              <a:cs typeface="+mn-cs"/>
            </a:rPr>
            <a:t>arg</a:t>
          </a:r>
          <a:r>
            <a:rPr lang="en-GB" dirty="0" smtClean="0">
              <a:solidFill>
                <a:schemeClr val="bg1"/>
              </a:solidFill>
              <a:effectLst/>
              <a:latin typeface="+mn-lt"/>
              <a:ea typeface="+mn-ea"/>
              <a:cs typeface="+mn-cs"/>
            </a:rPr>
            <a:t>)</a:t>
          </a:r>
          <a:endParaRPr lang="en-GB" dirty="0">
            <a:solidFill>
              <a:schemeClr val="bg1"/>
            </a:solidFill>
          </a:endParaRPr>
        </a:p>
      </dgm:t>
    </dgm:pt>
    <dgm:pt modelId="{58450376-A7C9-4A22-B8D2-4D86B4D59F3A}" type="parTrans" cxnId="{F7D7FF47-9225-4294-A830-1461CA45E5DD}">
      <dgm:prSet/>
      <dgm:spPr>
        <a:ln>
          <a:solidFill>
            <a:schemeClr val="accent3">
              <a:lumMod val="50000"/>
            </a:schemeClr>
          </a:solidFill>
        </a:ln>
      </dgm:spPr>
      <dgm:t>
        <a:bodyPr/>
        <a:lstStyle/>
        <a:p>
          <a:endParaRPr lang="en-GB"/>
        </a:p>
      </dgm:t>
    </dgm:pt>
    <dgm:pt modelId="{71C0C958-E7E4-4A30-B357-33EF1265DC95}" type="sibTrans" cxnId="{F7D7FF47-9225-4294-A830-1461CA45E5DD}">
      <dgm:prSet/>
      <dgm:spPr/>
      <dgm:t>
        <a:bodyPr/>
        <a:lstStyle/>
        <a:p>
          <a:endParaRPr lang="en-GB"/>
        </a:p>
      </dgm:t>
    </dgm:pt>
    <dgm:pt modelId="{D7F3227B-825C-412B-B801-11E6D5203B3F}">
      <dgm:prSet phldrT="[Text]"/>
      <dgm:spPr>
        <a:solidFill>
          <a:schemeClr val="accent3">
            <a:lumMod val="50000"/>
          </a:schemeClr>
        </a:solidFill>
      </dgm:spPr>
      <dgm:t>
        <a:bodyPr/>
        <a:lstStyle/>
        <a:p>
          <a:r>
            <a:rPr lang="en-GB" b="1" dirty="0" err="1" smtClean="0">
              <a:solidFill>
                <a:schemeClr val="bg1"/>
              </a:solidFill>
              <a:effectLst/>
              <a:latin typeface="+mn-lt"/>
              <a:ea typeface="+mn-ea"/>
              <a:cs typeface="+mn-cs"/>
            </a:rPr>
            <a:t>reinterpret_cast</a:t>
          </a:r>
          <a:r>
            <a:rPr lang="en-GB" dirty="0" smtClean="0">
              <a:solidFill>
                <a:schemeClr val="bg1"/>
              </a:solidFill>
              <a:effectLst/>
              <a:latin typeface="+mn-lt"/>
              <a:ea typeface="+mn-ea"/>
              <a:cs typeface="+mn-cs"/>
            </a:rPr>
            <a:t>&lt;type&gt;(</a:t>
          </a:r>
          <a:r>
            <a:rPr lang="en-GB" dirty="0" err="1" smtClean="0">
              <a:solidFill>
                <a:schemeClr val="bg1"/>
              </a:solidFill>
              <a:effectLst/>
              <a:latin typeface="+mn-lt"/>
              <a:ea typeface="+mn-ea"/>
              <a:cs typeface="+mn-cs"/>
            </a:rPr>
            <a:t>arg</a:t>
          </a:r>
          <a:r>
            <a:rPr lang="en-GB" dirty="0" smtClean="0">
              <a:solidFill>
                <a:schemeClr val="bg1"/>
              </a:solidFill>
              <a:effectLst/>
              <a:latin typeface="+mn-lt"/>
              <a:ea typeface="+mn-ea"/>
              <a:cs typeface="+mn-cs"/>
            </a:rPr>
            <a:t>)</a:t>
          </a:r>
          <a:endParaRPr lang="en-GB" dirty="0">
            <a:solidFill>
              <a:schemeClr val="bg1"/>
            </a:solidFill>
          </a:endParaRPr>
        </a:p>
      </dgm:t>
    </dgm:pt>
    <dgm:pt modelId="{9F8B8B2D-72A4-4BFD-AB0F-B2D9B41379E0}" type="parTrans" cxnId="{57463F95-4FA4-4B90-8B2C-6E82A232C6BE}">
      <dgm:prSet/>
      <dgm:spPr/>
      <dgm:t>
        <a:bodyPr/>
        <a:lstStyle/>
        <a:p>
          <a:endParaRPr lang="en-GB"/>
        </a:p>
      </dgm:t>
    </dgm:pt>
    <dgm:pt modelId="{151ADC2E-3C76-4384-8DFF-A6F691AF6072}" type="sibTrans" cxnId="{57463F95-4FA4-4B90-8B2C-6E82A232C6BE}">
      <dgm:prSet/>
      <dgm:spPr/>
      <dgm:t>
        <a:bodyPr/>
        <a:lstStyle/>
        <a:p>
          <a:endParaRPr lang="en-GB"/>
        </a:p>
      </dgm:t>
    </dgm:pt>
    <dgm:pt modelId="{BECAE828-A471-48CE-BA3E-03DF62E23D73}" type="pres">
      <dgm:prSet presAssocID="{83D25695-6EE0-4650-BF9C-4243F8A5546A}" presName="Name0" presStyleCnt="0">
        <dgm:presLayoutVars>
          <dgm:chPref val="1"/>
          <dgm:dir/>
          <dgm:animOne val="branch"/>
          <dgm:animLvl val="lvl"/>
          <dgm:resizeHandles val="exact"/>
        </dgm:presLayoutVars>
      </dgm:prSet>
      <dgm:spPr/>
      <dgm:t>
        <a:bodyPr/>
        <a:lstStyle/>
        <a:p>
          <a:endParaRPr lang="en-GB"/>
        </a:p>
      </dgm:t>
    </dgm:pt>
    <dgm:pt modelId="{5F9EF5CB-45BA-4108-A4C5-7F7F113BC992}" type="pres">
      <dgm:prSet presAssocID="{D7DC3BDB-F1F3-4F76-8C3D-80E7F36990BD}" presName="root1" presStyleCnt="0"/>
      <dgm:spPr/>
    </dgm:pt>
    <dgm:pt modelId="{313709C1-59F6-48B5-90A0-EF7FEC1671D8}" type="pres">
      <dgm:prSet presAssocID="{D7DC3BDB-F1F3-4F76-8C3D-80E7F36990BD}" presName="LevelOneTextNode" presStyleLbl="node0" presStyleIdx="0" presStyleCnt="1" custScaleX="54810" custScaleY="62585">
        <dgm:presLayoutVars>
          <dgm:chPref val="3"/>
        </dgm:presLayoutVars>
      </dgm:prSet>
      <dgm:spPr/>
      <dgm:t>
        <a:bodyPr/>
        <a:lstStyle/>
        <a:p>
          <a:endParaRPr lang="en-GB"/>
        </a:p>
      </dgm:t>
    </dgm:pt>
    <dgm:pt modelId="{9C812908-2672-4B14-838C-8D67EFE5C340}" type="pres">
      <dgm:prSet presAssocID="{D7DC3BDB-F1F3-4F76-8C3D-80E7F36990BD}" presName="level2hierChild" presStyleCnt="0"/>
      <dgm:spPr/>
    </dgm:pt>
    <dgm:pt modelId="{9D3F18BE-1318-49EB-924F-406D3AC6460E}" type="pres">
      <dgm:prSet presAssocID="{5101CD3D-5FC8-43CC-AC9E-42AC6302ED5D}" presName="conn2-1" presStyleLbl="parChTrans1D2" presStyleIdx="0" presStyleCnt="4"/>
      <dgm:spPr/>
      <dgm:t>
        <a:bodyPr/>
        <a:lstStyle/>
        <a:p>
          <a:endParaRPr lang="en-GB"/>
        </a:p>
      </dgm:t>
    </dgm:pt>
    <dgm:pt modelId="{C28D70C7-1338-4D4E-9853-051A763C73FE}" type="pres">
      <dgm:prSet presAssocID="{5101CD3D-5FC8-43CC-AC9E-42AC6302ED5D}" presName="connTx" presStyleLbl="parChTrans1D2" presStyleIdx="0" presStyleCnt="4"/>
      <dgm:spPr/>
      <dgm:t>
        <a:bodyPr/>
        <a:lstStyle/>
        <a:p>
          <a:endParaRPr lang="en-GB"/>
        </a:p>
      </dgm:t>
    </dgm:pt>
    <dgm:pt modelId="{DB7C9040-227C-44F7-89B3-6034D8292825}" type="pres">
      <dgm:prSet presAssocID="{F007B698-D39A-4486-A071-609A6860018B}" presName="root2" presStyleCnt="0"/>
      <dgm:spPr/>
    </dgm:pt>
    <dgm:pt modelId="{7BE640D9-9D6C-486D-9963-403EB8D25B31}" type="pres">
      <dgm:prSet presAssocID="{F007B698-D39A-4486-A071-609A6860018B}" presName="LevelTwoTextNode" presStyleLbl="node2" presStyleIdx="0" presStyleCnt="4" custScaleY="57793">
        <dgm:presLayoutVars>
          <dgm:chPref val="3"/>
        </dgm:presLayoutVars>
      </dgm:prSet>
      <dgm:spPr/>
      <dgm:t>
        <a:bodyPr/>
        <a:lstStyle/>
        <a:p>
          <a:endParaRPr lang="en-GB"/>
        </a:p>
      </dgm:t>
    </dgm:pt>
    <dgm:pt modelId="{D9C401D5-A076-42D5-B204-1F972AF07EBD}" type="pres">
      <dgm:prSet presAssocID="{F007B698-D39A-4486-A071-609A6860018B}" presName="level3hierChild" presStyleCnt="0"/>
      <dgm:spPr/>
    </dgm:pt>
    <dgm:pt modelId="{4B55B3CF-89A9-4981-AAC9-80DD87135925}" type="pres">
      <dgm:prSet presAssocID="{C8FF1AB3-F03B-41B3-984C-D2779D254A98}" presName="conn2-1" presStyleLbl="parChTrans1D2" presStyleIdx="1" presStyleCnt="4"/>
      <dgm:spPr/>
      <dgm:t>
        <a:bodyPr/>
        <a:lstStyle/>
        <a:p>
          <a:endParaRPr lang="en-GB"/>
        </a:p>
      </dgm:t>
    </dgm:pt>
    <dgm:pt modelId="{529480DD-C0A2-4305-8CAC-1642E2D2C053}" type="pres">
      <dgm:prSet presAssocID="{C8FF1AB3-F03B-41B3-984C-D2779D254A98}" presName="connTx" presStyleLbl="parChTrans1D2" presStyleIdx="1" presStyleCnt="4"/>
      <dgm:spPr/>
      <dgm:t>
        <a:bodyPr/>
        <a:lstStyle/>
        <a:p>
          <a:endParaRPr lang="en-GB"/>
        </a:p>
      </dgm:t>
    </dgm:pt>
    <dgm:pt modelId="{FB6F82ED-9076-421E-80B1-4DF922AB49D3}" type="pres">
      <dgm:prSet presAssocID="{4A513E22-B434-4F1D-A4E0-A055B38F482A}" presName="root2" presStyleCnt="0"/>
      <dgm:spPr/>
    </dgm:pt>
    <dgm:pt modelId="{0BE30B5A-068C-4FBE-9819-8B0181D34086}" type="pres">
      <dgm:prSet presAssocID="{4A513E22-B434-4F1D-A4E0-A055B38F482A}" presName="LevelTwoTextNode" presStyleLbl="node2" presStyleIdx="1" presStyleCnt="4" custScaleY="57793">
        <dgm:presLayoutVars>
          <dgm:chPref val="3"/>
        </dgm:presLayoutVars>
      </dgm:prSet>
      <dgm:spPr/>
      <dgm:t>
        <a:bodyPr/>
        <a:lstStyle/>
        <a:p>
          <a:endParaRPr lang="en-GB"/>
        </a:p>
      </dgm:t>
    </dgm:pt>
    <dgm:pt modelId="{30B40716-79E5-44AC-A808-67E7FE4E56BB}" type="pres">
      <dgm:prSet presAssocID="{4A513E22-B434-4F1D-A4E0-A055B38F482A}" presName="level3hierChild" presStyleCnt="0"/>
      <dgm:spPr/>
    </dgm:pt>
    <dgm:pt modelId="{16854CCA-B7FA-43FA-8658-1696B0BF6085}" type="pres">
      <dgm:prSet presAssocID="{58450376-A7C9-4A22-B8D2-4D86B4D59F3A}" presName="conn2-1" presStyleLbl="parChTrans1D2" presStyleIdx="2" presStyleCnt="4"/>
      <dgm:spPr/>
      <dgm:t>
        <a:bodyPr/>
        <a:lstStyle/>
        <a:p>
          <a:endParaRPr lang="en-GB"/>
        </a:p>
      </dgm:t>
    </dgm:pt>
    <dgm:pt modelId="{38C54E52-F01D-4ABE-9AAE-2AC5EA3CE345}" type="pres">
      <dgm:prSet presAssocID="{58450376-A7C9-4A22-B8D2-4D86B4D59F3A}" presName="connTx" presStyleLbl="parChTrans1D2" presStyleIdx="2" presStyleCnt="4"/>
      <dgm:spPr/>
      <dgm:t>
        <a:bodyPr/>
        <a:lstStyle/>
        <a:p>
          <a:endParaRPr lang="en-GB"/>
        </a:p>
      </dgm:t>
    </dgm:pt>
    <dgm:pt modelId="{8DEEE820-AFFC-4744-B107-26B6E8BBACE8}" type="pres">
      <dgm:prSet presAssocID="{DD21EA41-98FF-4942-8615-6705E974C1B9}" presName="root2" presStyleCnt="0"/>
      <dgm:spPr/>
    </dgm:pt>
    <dgm:pt modelId="{7A0F24F0-A49A-448B-97BD-10D5F812BF6E}" type="pres">
      <dgm:prSet presAssocID="{DD21EA41-98FF-4942-8615-6705E974C1B9}" presName="LevelTwoTextNode" presStyleLbl="node2" presStyleIdx="2" presStyleCnt="4" custScaleY="57793">
        <dgm:presLayoutVars>
          <dgm:chPref val="3"/>
        </dgm:presLayoutVars>
      </dgm:prSet>
      <dgm:spPr/>
      <dgm:t>
        <a:bodyPr/>
        <a:lstStyle/>
        <a:p>
          <a:endParaRPr lang="en-GB"/>
        </a:p>
      </dgm:t>
    </dgm:pt>
    <dgm:pt modelId="{D6FBF804-D2AD-42B9-A77F-45701736EC48}" type="pres">
      <dgm:prSet presAssocID="{DD21EA41-98FF-4942-8615-6705E974C1B9}" presName="level3hierChild" presStyleCnt="0"/>
      <dgm:spPr/>
    </dgm:pt>
    <dgm:pt modelId="{684D7317-0F08-453F-804A-22ECE898B362}" type="pres">
      <dgm:prSet presAssocID="{9F8B8B2D-72A4-4BFD-AB0F-B2D9B41379E0}" presName="conn2-1" presStyleLbl="parChTrans1D2" presStyleIdx="3" presStyleCnt="4"/>
      <dgm:spPr/>
      <dgm:t>
        <a:bodyPr/>
        <a:lstStyle/>
        <a:p>
          <a:endParaRPr lang="en-GB"/>
        </a:p>
      </dgm:t>
    </dgm:pt>
    <dgm:pt modelId="{7472F27F-2A69-4462-A524-0CBCCAA33671}" type="pres">
      <dgm:prSet presAssocID="{9F8B8B2D-72A4-4BFD-AB0F-B2D9B41379E0}" presName="connTx" presStyleLbl="parChTrans1D2" presStyleIdx="3" presStyleCnt="4"/>
      <dgm:spPr/>
      <dgm:t>
        <a:bodyPr/>
        <a:lstStyle/>
        <a:p>
          <a:endParaRPr lang="en-GB"/>
        </a:p>
      </dgm:t>
    </dgm:pt>
    <dgm:pt modelId="{14EA2B42-52D5-4882-AA0D-24CDF72DBA0D}" type="pres">
      <dgm:prSet presAssocID="{D7F3227B-825C-412B-B801-11E6D5203B3F}" presName="root2" presStyleCnt="0"/>
      <dgm:spPr/>
    </dgm:pt>
    <dgm:pt modelId="{40EF6914-9E86-45C3-9E3D-9005D340E6EB}" type="pres">
      <dgm:prSet presAssocID="{D7F3227B-825C-412B-B801-11E6D5203B3F}" presName="LevelTwoTextNode" presStyleLbl="node2" presStyleIdx="3" presStyleCnt="4" custScaleY="57793">
        <dgm:presLayoutVars>
          <dgm:chPref val="3"/>
        </dgm:presLayoutVars>
      </dgm:prSet>
      <dgm:spPr/>
      <dgm:t>
        <a:bodyPr/>
        <a:lstStyle/>
        <a:p>
          <a:endParaRPr lang="en-GB"/>
        </a:p>
      </dgm:t>
    </dgm:pt>
    <dgm:pt modelId="{77D2CDA9-D129-4ADC-BE78-BD4346C96369}" type="pres">
      <dgm:prSet presAssocID="{D7F3227B-825C-412B-B801-11E6D5203B3F}" presName="level3hierChild" presStyleCnt="0"/>
      <dgm:spPr/>
    </dgm:pt>
  </dgm:ptLst>
  <dgm:cxnLst>
    <dgm:cxn modelId="{AC0721EA-95C5-4576-A04B-6503893B5EB7}" type="presOf" srcId="{5101CD3D-5FC8-43CC-AC9E-42AC6302ED5D}" destId="{C28D70C7-1338-4D4E-9853-051A763C73FE}" srcOrd="1" destOrd="0" presId="urn:microsoft.com/office/officeart/2008/layout/HorizontalMultiLevelHierarchy"/>
    <dgm:cxn modelId="{D4483B0C-131B-460C-B518-E100D371F8FB}" type="presOf" srcId="{F007B698-D39A-4486-A071-609A6860018B}" destId="{7BE640D9-9D6C-486D-9963-403EB8D25B31}" srcOrd="0" destOrd="0" presId="urn:microsoft.com/office/officeart/2008/layout/HorizontalMultiLevelHierarchy"/>
    <dgm:cxn modelId="{2B615259-CB49-4354-89D9-659D0788A254}" srcId="{D7DC3BDB-F1F3-4F76-8C3D-80E7F36990BD}" destId="{F007B698-D39A-4486-A071-609A6860018B}" srcOrd="0" destOrd="0" parTransId="{5101CD3D-5FC8-43CC-AC9E-42AC6302ED5D}" sibTransId="{7BDA0FEC-B861-4F06-9CF0-048ECF1C8B01}"/>
    <dgm:cxn modelId="{9AC1BBD0-4135-49A2-9BA6-A2AC5BFAA44E}" type="presOf" srcId="{5101CD3D-5FC8-43CC-AC9E-42AC6302ED5D}" destId="{9D3F18BE-1318-49EB-924F-406D3AC6460E}" srcOrd="0" destOrd="0" presId="urn:microsoft.com/office/officeart/2008/layout/HorizontalMultiLevelHierarchy"/>
    <dgm:cxn modelId="{CE57BAB6-ED55-41C5-AAEF-3E0B93E65566}" type="presOf" srcId="{9F8B8B2D-72A4-4BFD-AB0F-B2D9B41379E0}" destId="{7472F27F-2A69-4462-A524-0CBCCAA33671}" srcOrd="1" destOrd="0" presId="urn:microsoft.com/office/officeart/2008/layout/HorizontalMultiLevelHierarchy"/>
    <dgm:cxn modelId="{82817FBA-7882-4ABD-B5E3-9B1728EC7F61}" type="presOf" srcId="{58450376-A7C9-4A22-B8D2-4D86B4D59F3A}" destId="{38C54E52-F01D-4ABE-9AAE-2AC5EA3CE345}" srcOrd="1" destOrd="0" presId="urn:microsoft.com/office/officeart/2008/layout/HorizontalMultiLevelHierarchy"/>
    <dgm:cxn modelId="{016685B3-57F8-4863-BA77-9F74571FC09C}" type="presOf" srcId="{DD21EA41-98FF-4942-8615-6705E974C1B9}" destId="{7A0F24F0-A49A-448B-97BD-10D5F812BF6E}" srcOrd="0" destOrd="0" presId="urn:microsoft.com/office/officeart/2008/layout/HorizontalMultiLevelHierarchy"/>
    <dgm:cxn modelId="{81716D90-695D-498A-B125-D08CC7FF957C}" srcId="{83D25695-6EE0-4650-BF9C-4243F8A5546A}" destId="{D7DC3BDB-F1F3-4F76-8C3D-80E7F36990BD}" srcOrd="0" destOrd="0" parTransId="{D4D31F70-B992-46B7-91FD-A50FD18462C7}" sibTransId="{7446C618-91B5-4176-82A4-764BBFCB0920}"/>
    <dgm:cxn modelId="{2C4D6278-5FFA-4E37-A15E-AA7EC0BC9562}" type="presOf" srcId="{D7DC3BDB-F1F3-4F76-8C3D-80E7F36990BD}" destId="{313709C1-59F6-48B5-90A0-EF7FEC1671D8}" srcOrd="0" destOrd="0" presId="urn:microsoft.com/office/officeart/2008/layout/HorizontalMultiLevelHierarchy"/>
    <dgm:cxn modelId="{F02485DF-D97D-4AD8-A751-ADED0D66C2FC}" type="presOf" srcId="{C8FF1AB3-F03B-41B3-984C-D2779D254A98}" destId="{4B55B3CF-89A9-4981-AAC9-80DD87135925}" srcOrd="0" destOrd="0" presId="urn:microsoft.com/office/officeart/2008/layout/HorizontalMultiLevelHierarchy"/>
    <dgm:cxn modelId="{57463F95-4FA4-4B90-8B2C-6E82A232C6BE}" srcId="{D7DC3BDB-F1F3-4F76-8C3D-80E7F36990BD}" destId="{D7F3227B-825C-412B-B801-11E6D5203B3F}" srcOrd="3" destOrd="0" parTransId="{9F8B8B2D-72A4-4BFD-AB0F-B2D9B41379E0}" sibTransId="{151ADC2E-3C76-4384-8DFF-A6F691AF6072}"/>
    <dgm:cxn modelId="{F7D7FF47-9225-4294-A830-1461CA45E5DD}" srcId="{D7DC3BDB-F1F3-4F76-8C3D-80E7F36990BD}" destId="{DD21EA41-98FF-4942-8615-6705E974C1B9}" srcOrd="2" destOrd="0" parTransId="{58450376-A7C9-4A22-B8D2-4D86B4D59F3A}" sibTransId="{71C0C958-E7E4-4A30-B357-33EF1265DC95}"/>
    <dgm:cxn modelId="{531FD8EF-13A7-4A9E-89C3-B06A854978B6}" type="presOf" srcId="{83D25695-6EE0-4650-BF9C-4243F8A5546A}" destId="{BECAE828-A471-48CE-BA3E-03DF62E23D73}" srcOrd="0" destOrd="0" presId="urn:microsoft.com/office/officeart/2008/layout/HorizontalMultiLevelHierarchy"/>
    <dgm:cxn modelId="{2085AB51-6D48-443A-971A-4B8C07722AE4}" type="presOf" srcId="{4A513E22-B434-4F1D-A4E0-A055B38F482A}" destId="{0BE30B5A-068C-4FBE-9819-8B0181D34086}" srcOrd="0" destOrd="0" presId="urn:microsoft.com/office/officeart/2008/layout/HorizontalMultiLevelHierarchy"/>
    <dgm:cxn modelId="{F6AEE8C1-7361-4B2A-BC02-EF475D76275F}" type="presOf" srcId="{58450376-A7C9-4A22-B8D2-4D86B4D59F3A}" destId="{16854CCA-B7FA-43FA-8658-1696B0BF6085}" srcOrd="0" destOrd="0" presId="urn:microsoft.com/office/officeart/2008/layout/HorizontalMultiLevelHierarchy"/>
    <dgm:cxn modelId="{811C56D6-A1C7-43E0-974B-954CAA776CA2}" type="presOf" srcId="{9F8B8B2D-72A4-4BFD-AB0F-B2D9B41379E0}" destId="{684D7317-0F08-453F-804A-22ECE898B362}" srcOrd="0" destOrd="0" presId="urn:microsoft.com/office/officeart/2008/layout/HorizontalMultiLevelHierarchy"/>
    <dgm:cxn modelId="{ADE0D34D-082C-4979-AB0B-AFE6B5869114}" type="presOf" srcId="{C8FF1AB3-F03B-41B3-984C-D2779D254A98}" destId="{529480DD-C0A2-4305-8CAC-1642E2D2C053}" srcOrd="1" destOrd="0" presId="urn:microsoft.com/office/officeart/2008/layout/HorizontalMultiLevelHierarchy"/>
    <dgm:cxn modelId="{92067133-6C57-4581-A252-76595353BEBF}" srcId="{D7DC3BDB-F1F3-4F76-8C3D-80E7F36990BD}" destId="{4A513E22-B434-4F1D-A4E0-A055B38F482A}" srcOrd="1" destOrd="0" parTransId="{C8FF1AB3-F03B-41B3-984C-D2779D254A98}" sibTransId="{B27F0345-2DA4-4C72-AFC3-0DF7562540B8}"/>
    <dgm:cxn modelId="{ECE2DE02-FF48-49EF-A324-9F083C47DA3A}" type="presOf" srcId="{D7F3227B-825C-412B-B801-11E6D5203B3F}" destId="{40EF6914-9E86-45C3-9E3D-9005D340E6EB}" srcOrd="0" destOrd="0" presId="urn:microsoft.com/office/officeart/2008/layout/HorizontalMultiLevelHierarchy"/>
    <dgm:cxn modelId="{9EA33099-F32B-4AAA-8949-7442BC40338E}" type="presParOf" srcId="{BECAE828-A471-48CE-BA3E-03DF62E23D73}" destId="{5F9EF5CB-45BA-4108-A4C5-7F7F113BC992}" srcOrd="0" destOrd="0" presId="urn:microsoft.com/office/officeart/2008/layout/HorizontalMultiLevelHierarchy"/>
    <dgm:cxn modelId="{E2E04F63-3D00-4F8B-8F28-12F6D1D261D2}" type="presParOf" srcId="{5F9EF5CB-45BA-4108-A4C5-7F7F113BC992}" destId="{313709C1-59F6-48B5-90A0-EF7FEC1671D8}" srcOrd="0" destOrd="0" presId="urn:microsoft.com/office/officeart/2008/layout/HorizontalMultiLevelHierarchy"/>
    <dgm:cxn modelId="{FAEE3320-9CF6-437A-9B5A-4451886F81A5}" type="presParOf" srcId="{5F9EF5CB-45BA-4108-A4C5-7F7F113BC992}" destId="{9C812908-2672-4B14-838C-8D67EFE5C340}" srcOrd="1" destOrd="0" presId="urn:microsoft.com/office/officeart/2008/layout/HorizontalMultiLevelHierarchy"/>
    <dgm:cxn modelId="{E07CF5DC-C52C-4342-AE1C-F7EEA5637367}" type="presParOf" srcId="{9C812908-2672-4B14-838C-8D67EFE5C340}" destId="{9D3F18BE-1318-49EB-924F-406D3AC6460E}" srcOrd="0" destOrd="0" presId="urn:microsoft.com/office/officeart/2008/layout/HorizontalMultiLevelHierarchy"/>
    <dgm:cxn modelId="{CCE4B995-F7B6-4A0E-AABF-A891856D92CE}" type="presParOf" srcId="{9D3F18BE-1318-49EB-924F-406D3AC6460E}" destId="{C28D70C7-1338-4D4E-9853-051A763C73FE}" srcOrd="0" destOrd="0" presId="urn:microsoft.com/office/officeart/2008/layout/HorizontalMultiLevelHierarchy"/>
    <dgm:cxn modelId="{EF670D35-387F-4556-B114-144A3DC91580}" type="presParOf" srcId="{9C812908-2672-4B14-838C-8D67EFE5C340}" destId="{DB7C9040-227C-44F7-89B3-6034D8292825}" srcOrd="1" destOrd="0" presId="urn:microsoft.com/office/officeart/2008/layout/HorizontalMultiLevelHierarchy"/>
    <dgm:cxn modelId="{8E827916-A547-4B60-A89E-35EE5EFDDCC5}" type="presParOf" srcId="{DB7C9040-227C-44F7-89B3-6034D8292825}" destId="{7BE640D9-9D6C-486D-9963-403EB8D25B31}" srcOrd="0" destOrd="0" presId="urn:microsoft.com/office/officeart/2008/layout/HorizontalMultiLevelHierarchy"/>
    <dgm:cxn modelId="{7D56080F-27EB-46FC-BEE3-E9CC499E3E5A}" type="presParOf" srcId="{DB7C9040-227C-44F7-89B3-6034D8292825}" destId="{D9C401D5-A076-42D5-B204-1F972AF07EBD}" srcOrd="1" destOrd="0" presId="urn:microsoft.com/office/officeart/2008/layout/HorizontalMultiLevelHierarchy"/>
    <dgm:cxn modelId="{388CB944-B29B-49EE-B68A-F0D71B9A595F}" type="presParOf" srcId="{9C812908-2672-4B14-838C-8D67EFE5C340}" destId="{4B55B3CF-89A9-4981-AAC9-80DD87135925}" srcOrd="2" destOrd="0" presId="urn:microsoft.com/office/officeart/2008/layout/HorizontalMultiLevelHierarchy"/>
    <dgm:cxn modelId="{D6C72E1B-19B1-45E0-9AC1-31A64108A0FF}" type="presParOf" srcId="{4B55B3CF-89A9-4981-AAC9-80DD87135925}" destId="{529480DD-C0A2-4305-8CAC-1642E2D2C053}" srcOrd="0" destOrd="0" presId="urn:microsoft.com/office/officeart/2008/layout/HorizontalMultiLevelHierarchy"/>
    <dgm:cxn modelId="{EDEC7A2D-999E-4948-AE21-0FD2BB6687E9}" type="presParOf" srcId="{9C812908-2672-4B14-838C-8D67EFE5C340}" destId="{FB6F82ED-9076-421E-80B1-4DF922AB49D3}" srcOrd="3" destOrd="0" presId="urn:microsoft.com/office/officeart/2008/layout/HorizontalMultiLevelHierarchy"/>
    <dgm:cxn modelId="{13B0A347-8585-4FB7-88F0-CB11C3212C2C}" type="presParOf" srcId="{FB6F82ED-9076-421E-80B1-4DF922AB49D3}" destId="{0BE30B5A-068C-4FBE-9819-8B0181D34086}" srcOrd="0" destOrd="0" presId="urn:microsoft.com/office/officeart/2008/layout/HorizontalMultiLevelHierarchy"/>
    <dgm:cxn modelId="{5F174C43-666A-452E-99AC-B76A0ACC4D33}" type="presParOf" srcId="{FB6F82ED-9076-421E-80B1-4DF922AB49D3}" destId="{30B40716-79E5-44AC-A808-67E7FE4E56BB}" srcOrd="1" destOrd="0" presId="urn:microsoft.com/office/officeart/2008/layout/HorizontalMultiLevelHierarchy"/>
    <dgm:cxn modelId="{5F010716-8401-44C3-A971-E8F6C9EDBC7A}" type="presParOf" srcId="{9C812908-2672-4B14-838C-8D67EFE5C340}" destId="{16854CCA-B7FA-43FA-8658-1696B0BF6085}" srcOrd="4" destOrd="0" presId="urn:microsoft.com/office/officeart/2008/layout/HorizontalMultiLevelHierarchy"/>
    <dgm:cxn modelId="{63947D9A-9D56-4831-92B3-4CEC5B283811}" type="presParOf" srcId="{16854CCA-B7FA-43FA-8658-1696B0BF6085}" destId="{38C54E52-F01D-4ABE-9AAE-2AC5EA3CE345}" srcOrd="0" destOrd="0" presId="urn:microsoft.com/office/officeart/2008/layout/HorizontalMultiLevelHierarchy"/>
    <dgm:cxn modelId="{9F76729D-4397-4E6E-9E6A-98610163B40A}" type="presParOf" srcId="{9C812908-2672-4B14-838C-8D67EFE5C340}" destId="{8DEEE820-AFFC-4744-B107-26B6E8BBACE8}" srcOrd="5" destOrd="0" presId="urn:microsoft.com/office/officeart/2008/layout/HorizontalMultiLevelHierarchy"/>
    <dgm:cxn modelId="{85B703D8-BDDE-41C0-A15F-692F9F72D488}" type="presParOf" srcId="{8DEEE820-AFFC-4744-B107-26B6E8BBACE8}" destId="{7A0F24F0-A49A-448B-97BD-10D5F812BF6E}" srcOrd="0" destOrd="0" presId="urn:microsoft.com/office/officeart/2008/layout/HorizontalMultiLevelHierarchy"/>
    <dgm:cxn modelId="{A4BE432E-7EE7-4FDB-B81A-FF2E221CB0FC}" type="presParOf" srcId="{8DEEE820-AFFC-4744-B107-26B6E8BBACE8}" destId="{D6FBF804-D2AD-42B9-A77F-45701736EC48}" srcOrd="1" destOrd="0" presId="urn:microsoft.com/office/officeart/2008/layout/HorizontalMultiLevelHierarchy"/>
    <dgm:cxn modelId="{A934B19A-A4A2-408E-B7BB-BBA70440FE62}" type="presParOf" srcId="{9C812908-2672-4B14-838C-8D67EFE5C340}" destId="{684D7317-0F08-453F-804A-22ECE898B362}" srcOrd="6" destOrd="0" presId="urn:microsoft.com/office/officeart/2008/layout/HorizontalMultiLevelHierarchy"/>
    <dgm:cxn modelId="{6C975941-DBEB-4F53-9D09-7C9021D17715}" type="presParOf" srcId="{684D7317-0F08-453F-804A-22ECE898B362}" destId="{7472F27F-2A69-4462-A524-0CBCCAA33671}" srcOrd="0" destOrd="0" presId="urn:microsoft.com/office/officeart/2008/layout/HorizontalMultiLevelHierarchy"/>
    <dgm:cxn modelId="{441D2FD2-0B82-4DF9-A0C7-B1E34BF63B15}" type="presParOf" srcId="{9C812908-2672-4B14-838C-8D67EFE5C340}" destId="{14EA2B42-52D5-4882-AA0D-24CDF72DBA0D}" srcOrd="7" destOrd="0" presId="urn:microsoft.com/office/officeart/2008/layout/HorizontalMultiLevelHierarchy"/>
    <dgm:cxn modelId="{AA6F271B-AC06-40B8-83C6-9254F7511253}" type="presParOf" srcId="{14EA2B42-52D5-4882-AA0D-24CDF72DBA0D}" destId="{40EF6914-9E86-45C3-9E3D-9005D340E6EB}" srcOrd="0" destOrd="0" presId="urn:microsoft.com/office/officeart/2008/layout/HorizontalMultiLevelHierarchy"/>
    <dgm:cxn modelId="{7C252BFA-A21F-45CE-978D-D2868DF18F2F}" type="presParOf" srcId="{14EA2B42-52D5-4882-AA0D-24CDF72DBA0D}" destId="{77D2CDA9-D129-4ADC-BE78-BD4346C96369}"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DD9B9B-D8FE-409C-B8BF-65411F3CEDDE}" type="datetimeFigureOut">
              <a:rPr lang="en-GB" smtClean="0"/>
              <a:t>14/01/2015</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460687-CB50-4C61-B502-E8FA3905E6C5}" type="slidenum">
              <a:rPr lang="en-GB" smtClean="0"/>
              <a:t>‹#›</a:t>
            </a:fld>
            <a:endParaRPr lang="en-GB"/>
          </a:p>
        </p:txBody>
      </p:sp>
    </p:spTree>
    <p:extLst>
      <p:ext uri="{BB962C8B-B14F-4D97-AF65-F5344CB8AC3E}">
        <p14:creationId xmlns:p14="http://schemas.microsoft.com/office/powerpoint/2010/main" val="370577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1/14/2015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extLst/>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116014524"/>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1</a:t>
            </a:fld>
            <a:endParaRPr lang="en-US"/>
          </a:p>
        </p:txBody>
      </p:sp>
    </p:spTree>
    <p:extLst>
      <p:ext uri="{BB962C8B-B14F-4D97-AF65-F5344CB8AC3E}">
        <p14:creationId xmlns:p14="http://schemas.microsoft.com/office/powerpoint/2010/main" val="668125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T</a:t>
            </a:r>
            <a:r>
              <a:rPr lang="en-GB" sz="1200" i="0" kern="1200" dirty="0" smtClean="0">
                <a:solidFill>
                  <a:schemeClr val="tx1"/>
                </a:solidFill>
                <a:effectLst/>
                <a:latin typeface="+mn-lt"/>
                <a:ea typeface="+mn-ea"/>
                <a:cs typeface="+mn-cs"/>
              </a:rPr>
              <a:t>he key differences between structures and classes (in C++) are that methods and data are public by default within a structure and private by default within a class. That’s it.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Whilst structures and classes are basically identical, you should not use them in an identical manner. </a:t>
            </a:r>
            <a:r>
              <a:rPr lang="en-GB" sz="1200" kern="1200" dirty="0" err="1" smtClean="0">
                <a:solidFill>
                  <a:schemeClr val="tx1"/>
                </a:solidFill>
                <a:effectLst/>
                <a:latin typeface="+mn-lt"/>
                <a:ea typeface="+mn-ea"/>
                <a:cs typeface="+mn-cs"/>
              </a:rPr>
              <a:t>structs</a:t>
            </a:r>
            <a:r>
              <a:rPr lang="en-GB" sz="1200" kern="1200" dirty="0" smtClean="0">
                <a:solidFill>
                  <a:schemeClr val="tx1"/>
                </a:solidFill>
                <a:effectLst/>
                <a:latin typeface="+mn-lt"/>
                <a:ea typeface="+mn-ea"/>
                <a:cs typeface="+mn-cs"/>
              </a:rPr>
              <a:t> are commonly employed to hold only data, while classes used if a combination of data and function is required.</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13</a:t>
            </a:fld>
            <a:endParaRPr lang="en-US"/>
          </a:p>
        </p:txBody>
      </p:sp>
    </p:spTree>
    <p:extLst>
      <p:ext uri="{BB962C8B-B14F-4D97-AF65-F5344CB8AC3E}">
        <p14:creationId xmlns:p14="http://schemas.microsoft.com/office/powerpoint/2010/main" val="3443193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solidFill>
                  <a:schemeClr val="tx1">
                    <a:lumMod val="85000"/>
                    <a:lumOff val="15000"/>
                  </a:schemeClr>
                </a:solidFill>
                <a:latin typeface="Calibri" pitchFamily="34" charset="0"/>
              </a:rPr>
              <a:t>When two instances of the same class are created two chunks of memory are set aside to hold the object’s data members.</a:t>
            </a:r>
          </a:p>
          <a:p>
            <a:r>
              <a:rPr lang="en-GB" sz="800" dirty="0" smtClean="0">
                <a:solidFill>
                  <a:schemeClr val="tx1">
                    <a:lumMod val="85000"/>
                    <a:lumOff val="15000"/>
                  </a:schemeClr>
                </a:solidFill>
                <a:latin typeface="Calibri" pitchFamily="34" charset="0"/>
              </a:rPr>
              <a:t> </a:t>
            </a:r>
          </a:p>
          <a:p>
            <a:r>
              <a:rPr lang="en-GB" sz="1200" dirty="0" smtClean="0">
                <a:solidFill>
                  <a:schemeClr val="tx1">
                    <a:lumMod val="85000"/>
                    <a:lumOff val="15000"/>
                  </a:schemeClr>
                </a:solidFill>
                <a:latin typeface="Calibri" pitchFamily="34" charset="0"/>
              </a:rPr>
              <a:t>The executable code associated with defined class methods is stored separately (within the block of memory set aside to hold the machine instructions).  Only one instance of the executable code is held in memory and used by all instances of that class.</a:t>
            </a:r>
          </a:p>
          <a:p>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How do invoked methods know which object (address in memory) they should manipulate?</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a:t>
            </a:fld>
            <a:endParaRPr lang="en-US"/>
          </a:p>
        </p:txBody>
      </p:sp>
    </p:spTree>
    <p:extLst>
      <p:ext uri="{BB962C8B-B14F-4D97-AF65-F5344CB8AC3E}">
        <p14:creationId xmlns:p14="http://schemas.microsoft.com/office/powerpoint/2010/main" val="566331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This can be accomplished by passing the address of the object (strictly the object’s data members) to the function. This is done using a (somewhat) hidden argument.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In particular, anytime a </a:t>
            </a:r>
            <a:r>
              <a:rPr lang="en-GB" sz="1200" kern="1200" dirty="0" err="1" smtClean="0">
                <a:solidFill>
                  <a:schemeClr val="tx1"/>
                </a:solidFill>
                <a:effectLst/>
                <a:latin typeface="+mn-lt"/>
                <a:ea typeface="+mn-ea"/>
                <a:cs typeface="+mn-cs"/>
              </a:rPr>
              <a:t>nonstatic</a:t>
            </a:r>
            <a:r>
              <a:rPr lang="en-GB" sz="1200" kern="1200" dirty="0" smtClean="0">
                <a:solidFill>
                  <a:schemeClr val="tx1"/>
                </a:solidFill>
                <a:effectLst/>
                <a:latin typeface="+mn-lt"/>
                <a:ea typeface="+mn-ea"/>
                <a:cs typeface="+mn-cs"/>
              </a:rPr>
              <a:t> class member is called, a special pointer is created as a hidden argument to that method which identifies the object the method should manipulated.</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This is the this pointer.</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Although it’s not usually necessary to do so, the address in the this pointer can be used explicitly in the called method.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This can be </a:t>
            </a:r>
            <a:r>
              <a:rPr lang="en-GB" sz="1200" dirty="0" smtClean="0">
                <a:solidFill>
                  <a:schemeClr val="tx1">
                    <a:lumMod val="85000"/>
                    <a:lumOff val="15000"/>
                  </a:schemeClr>
                </a:solidFill>
                <a:latin typeface="Calibri" pitchFamily="34" charset="0"/>
              </a:rPr>
              <a:t>useful </a:t>
            </a:r>
            <a:r>
              <a:rPr lang="en-GB" sz="1200" kern="1200" dirty="0" smtClean="0">
                <a:solidFill>
                  <a:schemeClr val="tx1"/>
                </a:solidFill>
                <a:effectLst/>
                <a:latin typeface="+mn-lt"/>
                <a:ea typeface="+mn-ea"/>
                <a:cs typeface="+mn-cs"/>
              </a:rPr>
              <a:t>in certain instances (e.g. copy constructors, etc.) to more clearly identify the object that is being modified.</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4</a:t>
            </a:fld>
            <a:endParaRPr lang="en-US"/>
          </a:p>
        </p:txBody>
      </p:sp>
    </p:spTree>
    <p:extLst>
      <p:ext uri="{BB962C8B-B14F-4D97-AF65-F5344CB8AC3E}">
        <p14:creationId xmlns:p14="http://schemas.microsoft.com/office/powerpoint/2010/main" val="566331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1" kern="1200" dirty="0" err="1" smtClean="0">
                <a:solidFill>
                  <a:schemeClr val="tx1"/>
                </a:solidFill>
                <a:effectLst/>
                <a:latin typeface="+mn-lt"/>
                <a:ea typeface="+mn-ea"/>
                <a:cs typeface="+mn-cs"/>
              </a:rPr>
              <a:t>const_cast</a:t>
            </a:r>
            <a:r>
              <a:rPr lang="en-GB" sz="1200" b="1" i="1" kern="120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can be use to cast away the </a:t>
            </a:r>
            <a:r>
              <a:rPr lang="en-GB" sz="1200" kern="1200" dirty="0" err="1" smtClean="0">
                <a:solidFill>
                  <a:schemeClr val="tx1"/>
                </a:solidFill>
                <a:effectLst/>
                <a:latin typeface="+mn-lt"/>
                <a:ea typeface="+mn-ea"/>
                <a:cs typeface="+mn-cs"/>
              </a:rPr>
              <a:t>const</a:t>
            </a:r>
            <a:r>
              <a:rPr lang="en-GB" sz="1200" kern="1200" dirty="0" smtClean="0">
                <a:solidFill>
                  <a:schemeClr val="tx1"/>
                </a:solidFill>
                <a:effectLst/>
                <a:latin typeface="+mn-lt"/>
                <a:ea typeface="+mn-ea"/>
                <a:cs typeface="+mn-cs"/>
              </a:rPr>
              <a:t>-ness of a variable.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void foo(</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data,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size) // Accepts a mutable </a:t>
            </a: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 array</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 </a:t>
            </a:r>
          </a:p>
          <a:p>
            <a:r>
              <a:rPr lang="en-GB" sz="1200" kern="1200" dirty="0" err="1" smtClean="0">
                <a:solidFill>
                  <a:schemeClr val="tx1"/>
                </a:solidFill>
                <a:effectLst/>
                <a:latin typeface="+mn-lt"/>
                <a:ea typeface="+mn-ea"/>
                <a:cs typeface="+mn-cs"/>
              </a:rPr>
              <a:t>const</a:t>
            </a:r>
            <a:r>
              <a:rPr lang="en-GB" sz="1200" kern="1200" dirty="0" smtClean="0">
                <a:solidFill>
                  <a:schemeClr val="tx1"/>
                </a:solidFill>
                <a:effectLst/>
                <a:latin typeface="+mn-lt"/>
                <a:ea typeface="+mn-ea"/>
                <a:cs typeface="+mn-cs"/>
              </a:rPr>
              <a:t> char *name =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foo(name); // Will not compile</a:t>
            </a:r>
          </a:p>
          <a:p>
            <a:r>
              <a:rPr lang="en-GB" sz="1200" kern="1200" dirty="0" smtClean="0">
                <a:solidFill>
                  <a:schemeClr val="tx1"/>
                </a:solidFill>
                <a:effectLst/>
                <a:latin typeface="+mn-lt"/>
                <a:ea typeface="+mn-ea"/>
                <a:cs typeface="+mn-cs"/>
              </a:rPr>
              <a:t>foo(</a:t>
            </a:r>
            <a:r>
              <a:rPr lang="en-GB" sz="1200" kern="1200" dirty="0" err="1" smtClean="0">
                <a:solidFill>
                  <a:schemeClr val="tx1"/>
                </a:solidFill>
                <a:effectLst/>
                <a:latin typeface="+mn-lt"/>
                <a:ea typeface="+mn-ea"/>
                <a:cs typeface="+mn-cs"/>
              </a:rPr>
              <a:t>const_cast</a:t>
            </a:r>
            <a:r>
              <a:rPr lang="en-GB" sz="1200" kern="1200" dirty="0" smtClean="0">
                <a:solidFill>
                  <a:schemeClr val="tx1"/>
                </a:solidFill>
                <a:effectLst/>
                <a:latin typeface="+mn-lt"/>
                <a:ea typeface="+mn-ea"/>
                <a:cs typeface="+mn-cs"/>
              </a:rPr>
              <a:t>&lt;char*&gt;(name)); // OK</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a:t>
            </a:fld>
            <a:endParaRPr lang="en-US"/>
          </a:p>
        </p:txBody>
      </p:sp>
    </p:spTree>
    <p:extLst>
      <p:ext uri="{BB962C8B-B14F-4D97-AF65-F5344CB8AC3E}">
        <p14:creationId xmlns:p14="http://schemas.microsoft.com/office/powerpoint/2010/main" val="4281221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solidFill>
                  <a:schemeClr val="tx1">
                    <a:lumMod val="85000"/>
                    <a:lumOff val="15000"/>
                  </a:schemeClr>
                </a:solidFill>
                <a:latin typeface="Calibri" pitchFamily="34" charset="0"/>
              </a:rPr>
              <a:t>You can use </a:t>
            </a:r>
            <a:r>
              <a:rPr lang="en-GB" b="1" dirty="0" err="1" smtClean="0">
                <a:solidFill>
                  <a:schemeClr val="tx1">
                    <a:lumMod val="85000"/>
                    <a:lumOff val="15000"/>
                  </a:schemeClr>
                </a:solidFill>
                <a:latin typeface="Courier New" pitchFamily="49" charset="0"/>
                <a:cs typeface="Courier New" pitchFamily="49" charset="0"/>
              </a:rPr>
              <a:t>static_cast</a:t>
            </a:r>
            <a:r>
              <a:rPr lang="en-GB" sz="1200" dirty="0" smtClean="0">
                <a:solidFill>
                  <a:schemeClr val="tx1">
                    <a:lumMod val="85000"/>
                    <a:lumOff val="15000"/>
                  </a:schemeClr>
                </a:solidFill>
                <a:latin typeface="Calibri" pitchFamily="34" charset="0"/>
              </a:rPr>
              <a:t> to perform type conversions that are ‘legally’ supported by C++.</a:t>
            </a:r>
          </a:p>
          <a:p>
            <a:endParaRPr lang="en-GB" sz="800" dirty="0" smtClean="0">
              <a:solidFill>
                <a:schemeClr val="tx1">
                  <a:lumMod val="85000"/>
                  <a:lumOff val="15000"/>
                </a:schemeClr>
              </a:solidFill>
              <a:latin typeface="Calibri" pitchFamily="34" charset="0"/>
            </a:endParaRPr>
          </a:p>
          <a:p>
            <a:r>
              <a:rPr lang="en-GB" sz="1200" dirty="0" smtClean="0">
                <a:solidFill>
                  <a:schemeClr val="tx1">
                    <a:lumMod val="85000"/>
                    <a:lumOff val="15000"/>
                  </a:schemeClr>
                </a:solidFill>
                <a:latin typeface="Calibri" pitchFamily="34" charset="0"/>
              </a:rPr>
              <a:t>This includes build in conversions between primitive data types (bool to </a:t>
            </a:r>
            <a:r>
              <a:rPr lang="en-GB" sz="1200" dirty="0" err="1" smtClean="0">
                <a:solidFill>
                  <a:schemeClr val="tx1">
                    <a:lumMod val="85000"/>
                    <a:lumOff val="15000"/>
                  </a:schemeClr>
                </a:solidFill>
                <a:latin typeface="Calibri" pitchFamily="34" charset="0"/>
              </a:rPr>
              <a:t>int</a:t>
            </a:r>
            <a:r>
              <a:rPr lang="en-GB" sz="1200" dirty="0" smtClean="0">
                <a:solidFill>
                  <a:schemeClr val="tx1">
                    <a:lumMod val="85000"/>
                    <a:lumOff val="15000"/>
                  </a:schemeClr>
                </a:solidFill>
                <a:latin typeface="Calibri" pitchFamily="34" charset="0"/>
              </a:rPr>
              <a:t>, </a:t>
            </a:r>
            <a:r>
              <a:rPr lang="en-GB" sz="1200" dirty="0" err="1" smtClean="0">
                <a:solidFill>
                  <a:schemeClr val="tx1">
                    <a:lumMod val="85000"/>
                    <a:lumOff val="15000"/>
                  </a:schemeClr>
                </a:solidFill>
                <a:latin typeface="Calibri" pitchFamily="34" charset="0"/>
              </a:rPr>
              <a:t>int</a:t>
            </a:r>
            <a:r>
              <a:rPr lang="en-GB" sz="1200" dirty="0" smtClean="0">
                <a:solidFill>
                  <a:schemeClr val="tx1">
                    <a:lumMod val="85000"/>
                    <a:lumOff val="15000"/>
                  </a:schemeClr>
                </a:solidFill>
                <a:latin typeface="Calibri" pitchFamily="34" charset="0"/>
              </a:rPr>
              <a:t> to float, etc.). It also includes user defined classes where there exists a suitable constructor. </a:t>
            </a:r>
          </a:p>
          <a:p>
            <a:endParaRPr lang="en-GB" sz="800" dirty="0" smtClean="0">
              <a:solidFill>
                <a:schemeClr val="tx1">
                  <a:lumMod val="85000"/>
                  <a:lumOff val="15000"/>
                </a:schemeClr>
              </a:solidFill>
              <a:latin typeface="Calibri" pitchFamily="34" charset="0"/>
            </a:endParaRPr>
          </a:p>
          <a:p>
            <a:r>
              <a:rPr lang="en-GB" sz="1200" dirty="0" smtClean="0">
                <a:solidFill>
                  <a:schemeClr val="tx1">
                    <a:lumMod val="85000"/>
                    <a:lumOff val="15000"/>
                  </a:schemeClr>
                </a:solidFill>
                <a:latin typeface="Calibri" pitchFamily="34" charset="0"/>
              </a:rPr>
              <a:t>In most situations the compiler will perform the conversion automatically.</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a:t>
            </a:fld>
            <a:endParaRPr lang="en-US"/>
          </a:p>
        </p:txBody>
      </p:sp>
    </p:spTree>
    <p:extLst>
      <p:ext uri="{BB962C8B-B14F-4D97-AF65-F5344CB8AC3E}">
        <p14:creationId xmlns:p14="http://schemas.microsoft.com/office/powerpoint/2010/main" val="4281221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solidFill>
                  <a:schemeClr val="tx1">
                    <a:lumMod val="85000"/>
                    <a:lumOff val="15000"/>
                  </a:schemeClr>
                </a:solidFill>
                <a:latin typeface="Calibri" pitchFamily="34" charset="0"/>
              </a:rPr>
              <a:t>You can use </a:t>
            </a:r>
            <a:r>
              <a:rPr lang="en-GB" b="1" dirty="0" err="1" smtClean="0">
                <a:solidFill>
                  <a:schemeClr val="tx1">
                    <a:lumMod val="85000"/>
                    <a:lumOff val="15000"/>
                  </a:schemeClr>
                </a:solidFill>
                <a:latin typeface="Courier New" pitchFamily="49" charset="0"/>
                <a:cs typeface="Courier New" pitchFamily="49" charset="0"/>
              </a:rPr>
              <a:t>static_cast</a:t>
            </a:r>
            <a:r>
              <a:rPr lang="en-GB" sz="1200" dirty="0" smtClean="0">
                <a:solidFill>
                  <a:schemeClr val="tx1">
                    <a:lumMod val="85000"/>
                    <a:lumOff val="15000"/>
                  </a:schemeClr>
                </a:solidFill>
                <a:latin typeface="Calibri" pitchFamily="34" charset="0"/>
              </a:rPr>
              <a:t> to perform type conversions that are ‘legally’ supported by C++.</a:t>
            </a:r>
          </a:p>
          <a:p>
            <a:endParaRPr lang="en-GB" sz="800" dirty="0" smtClean="0">
              <a:solidFill>
                <a:schemeClr val="tx1">
                  <a:lumMod val="85000"/>
                  <a:lumOff val="15000"/>
                </a:schemeClr>
              </a:solidFill>
              <a:latin typeface="Calibri" pitchFamily="34" charset="0"/>
            </a:endParaRPr>
          </a:p>
          <a:p>
            <a:r>
              <a:rPr lang="en-GB" sz="1200" dirty="0" smtClean="0">
                <a:solidFill>
                  <a:schemeClr val="tx1">
                    <a:lumMod val="85000"/>
                    <a:lumOff val="15000"/>
                  </a:schemeClr>
                </a:solidFill>
                <a:latin typeface="Calibri" pitchFamily="34" charset="0"/>
              </a:rPr>
              <a:t>This includes build in conversions between primitive data types (bool to </a:t>
            </a:r>
            <a:r>
              <a:rPr lang="en-GB" sz="1200" dirty="0" err="1" smtClean="0">
                <a:solidFill>
                  <a:schemeClr val="tx1">
                    <a:lumMod val="85000"/>
                    <a:lumOff val="15000"/>
                  </a:schemeClr>
                </a:solidFill>
                <a:latin typeface="Calibri" pitchFamily="34" charset="0"/>
              </a:rPr>
              <a:t>int</a:t>
            </a:r>
            <a:r>
              <a:rPr lang="en-GB" sz="1200" dirty="0" smtClean="0">
                <a:solidFill>
                  <a:schemeClr val="tx1">
                    <a:lumMod val="85000"/>
                    <a:lumOff val="15000"/>
                  </a:schemeClr>
                </a:solidFill>
                <a:latin typeface="Calibri" pitchFamily="34" charset="0"/>
              </a:rPr>
              <a:t>, </a:t>
            </a:r>
            <a:r>
              <a:rPr lang="en-GB" sz="1200" dirty="0" err="1" smtClean="0">
                <a:solidFill>
                  <a:schemeClr val="tx1">
                    <a:lumMod val="85000"/>
                    <a:lumOff val="15000"/>
                  </a:schemeClr>
                </a:solidFill>
                <a:latin typeface="Calibri" pitchFamily="34" charset="0"/>
              </a:rPr>
              <a:t>int</a:t>
            </a:r>
            <a:r>
              <a:rPr lang="en-GB" sz="1200" dirty="0" smtClean="0">
                <a:solidFill>
                  <a:schemeClr val="tx1">
                    <a:lumMod val="85000"/>
                    <a:lumOff val="15000"/>
                  </a:schemeClr>
                </a:solidFill>
                <a:latin typeface="Calibri" pitchFamily="34" charset="0"/>
              </a:rPr>
              <a:t> to float, etc.). It also includes user defined classes where there exists a suitable constructor. </a:t>
            </a:r>
          </a:p>
          <a:p>
            <a:endParaRPr lang="en-GB" sz="800" dirty="0" smtClean="0">
              <a:solidFill>
                <a:schemeClr val="tx1">
                  <a:lumMod val="85000"/>
                  <a:lumOff val="15000"/>
                </a:schemeClr>
              </a:solidFill>
              <a:latin typeface="Calibri" pitchFamily="34" charset="0"/>
            </a:endParaRPr>
          </a:p>
          <a:p>
            <a:r>
              <a:rPr lang="en-GB" sz="1200" dirty="0" smtClean="0">
                <a:solidFill>
                  <a:schemeClr val="tx1">
                    <a:lumMod val="85000"/>
                    <a:lumOff val="15000"/>
                  </a:schemeClr>
                </a:solidFill>
                <a:latin typeface="Calibri" pitchFamily="34" charset="0"/>
              </a:rPr>
              <a:t>In most </a:t>
            </a:r>
            <a:r>
              <a:rPr lang="en-GB" sz="1200" smtClean="0">
                <a:solidFill>
                  <a:schemeClr val="tx1">
                    <a:lumMod val="85000"/>
                    <a:lumOff val="15000"/>
                  </a:schemeClr>
                </a:solidFill>
                <a:latin typeface="Calibri" pitchFamily="34" charset="0"/>
              </a:rPr>
              <a:t>situations the </a:t>
            </a:r>
            <a:r>
              <a:rPr lang="en-GB" sz="1200" dirty="0" smtClean="0">
                <a:solidFill>
                  <a:schemeClr val="tx1">
                    <a:lumMod val="85000"/>
                    <a:lumOff val="15000"/>
                  </a:schemeClr>
                </a:solidFill>
                <a:latin typeface="Calibri" pitchFamily="34" charset="0"/>
              </a:rPr>
              <a:t>compiler will perform the conversion automatically.</a:t>
            </a:r>
          </a:p>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a:t>
            </a:fld>
            <a:endParaRPr lang="en-US"/>
          </a:p>
        </p:txBody>
      </p:sp>
    </p:spTree>
    <p:extLst>
      <p:ext uri="{BB962C8B-B14F-4D97-AF65-F5344CB8AC3E}">
        <p14:creationId xmlns:p14="http://schemas.microsoft.com/office/powerpoint/2010/main" val="4281221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err="1" smtClean="0">
                <a:solidFill>
                  <a:schemeClr val="tx1"/>
                </a:solidFill>
                <a:effectLst/>
                <a:latin typeface="+mn-lt"/>
                <a:ea typeface="+mn-ea"/>
                <a:cs typeface="+mn-cs"/>
              </a:rPr>
              <a:t>dynamic_cast</a:t>
            </a:r>
            <a:r>
              <a:rPr lang="en-GB" sz="1200" kern="1200" dirty="0" smtClean="0">
                <a:solidFill>
                  <a:schemeClr val="tx1"/>
                </a:solidFill>
                <a:effectLst/>
                <a:latin typeface="+mn-lt"/>
                <a:ea typeface="+mn-ea"/>
                <a:cs typeface="+mn-cs"/>
              </a:rPr>
              <a:t> provides a run-time check on casts within an inheritance hierarchy. It can be used to cast pointers or references.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For invalid casts a value of NULL is returned (if casting a pointer) or a </a:t>
            </a:r>
            <a:r>
              <a:rPr lang="en-GB" sz="1200" kern="1200" dirty="0" err="1" smtClean="0">
                <a:solidFill>
                  <a:schemeClr val="tx1"/>
                </a:solidFill>
                <a:effectLst/>
                <a:latin typeface="+mn-lt"/>
                <a:ea typeface="+mn-ea"/>
                <a:cs typeface="+mn-cs"/>
              </a:rPr>
              <a:t>bad_cast</a:t>
            </a:r>
            <a:r>
              <a:rPr lang="en-GB" sz="1200" kern="1200" dirty="0" smtClean="0">
                <a:solidFill>
                  <a:schemeClr val="tx1"/>
                </a:solidFill>
                <a:effectLst/>
                <a:latin typeface="+mn-lt"/>
                <a:ea typeface="+mn-ea"/>
                <a:cs typeface="+mn-cs"/>
              </a:rPr>
              <a:t> exception thrown (if casting a reference).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Note that the runtime-type information is stored in the </a:t>
            </a:r>
            <a:r>
              <a:rPr lang="en-GB" sz="1200" kern="1200" dirty="0" err="1" smtClean="0">
                <a:solidFill>
                  <a:schemeClr val="tx1"/>
                </a:solidFill>
                <a:effectLst/>
                <a:latin typeface="+mn-lt"/>
                <a:ea typeface="+mn-ea"/>
                <a:cs typeface="+mn-cs"/>
              </a:rPr>
              <a:t>vtable</a:t>
            </a:r>
            <a:r>
              <a:rPr lang="en-GB" sz="1200" kern="1200" dirty="0" smtClean="0">
                <a:solidFill>
                  <a:schemeClr val="tx1"/>
                </a:solidFill>
                <a:effectLst/>
                <a:latin typeface="+mn-lt"/>
                <a:ea typeface="+mn-ea"/>
                <a:cs typeface="+mn-cs"/>
              </a:rPr>
              <a:t> of the object. In order to use</a:t>
            </a:r>
          </a:p>
          <a:p>
            <a:r>
              <a:rPr lang="en-GB" sz="1200" kern="1200" dirty="0" err="1" smtClean="0">
                <a:solidFill>
                  <a:schemeClr val="tx1"/>
                </a:solidFill>
                <a:effectLst/>
                <a:latin typeface="+mn-lt"/>
                <a:ea typeface="+mn-ea"/>
                <a:cs typeface="+mn-cs"/>
              </a:rPr>
              <a:t>dynamic_cast</a:t>
            </a:r>
            <a:r>
              <a:rPr lang="en-GB" sz="1200" kern="1200" dirty="0" smtClean="0">
                <a:solidFill>
                  <a:schemeClr val="tx1"/>
                </a:solidFill>
                <a:effectLst/>
                <a:latin typeface="+mn-lt"/>
                <a:ea typeface="+mn-ea"/>
                <a:cs typeface="+mn-cs"/>
              </a:rPr>
              <a:t>, the classes must have at least one virtual function.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10</a:t>
            </a:fld>
            <a:endParaRPr lang="en-US"/>
          </a:p>
        </p:txBody>
      </p:sp>
    </p:spTree>
    <p:extLst>
      <p:ext uri="{BB962C8B-B14F-4D97-AF65-F5344CB8AC3E}">
        <p14:creationId xmlns:p14="http://schemas.microsoft.com/office/powerpoint/2010/main" val="4281221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1" kern="1200" dirty="0" err="1" smtClean="0">
                <a:solidFill>
                  <a:schemeClr val="tx1"/>
                </a:solidFill>
                <a:effectLst/>
                <a:latin typeface="+mn-lt"/>
                <a:ea typeface="+mn-ea"/>
                <a:cs typeface="+mn-cs"/>
              </a:rPr>
              <a:t>Reinterpret_Cast</a:t>
            </a:r>
            <a:r>
              <a:rPr lang="en-GB" sz="1200" b="1" i="1" kern="1200" dirty="0" smtClean="0">
                <a:solidFill>
                  <a:schemeClr val="tx1"/>
                </a:solidFill>
                <a:effectLst/>
                <a:latin typeface="+mn-lt"/>
                <a:ea typeface="+mn-ea"/>
                <a:cs typeface="+mn-cs"/>
              </a:rPr>
              <a:t> </a:t>
            </a:r>
            <a:r>
              <a:rPr lang="en-GB" sz="1200" b="0" i="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can be used to perform casts that are otherwise not technically allowed in C++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For example, a pointer type can be cast to any other pointer type, a reference to one object can be cast as any other type of object. Pointers can also be cast to </a:t>
            </a:r>
            <a:r>
              <a:rPr lang="en-GB" sz="1200" kern="1200" dirty="0" err="1" smtClean="0">
                <a:solidFill>
                  <a:schemeClr val="tx1"/>
                </a:solidFill>
                <a:effectLst/>
                <a:latin typeface="+mn-lt"/>
                <a:ea typeface="+mn-ea"/>
                <a:cs typeface="+mn-cs"/>
              </a:rPr>
              <a:t>ints</a:t>
            </a:r>
            <a:r>
              <a:rPr lang="en-GB" sz="1200" kern="1200" dirty="0" smtClean="0">
                <a:solidFill>
                  <a:schemeClr val="tx1"/>
                </a:solidFill>
                <a:effectLst/>
                <a:latin typeface="+mn-lt"/>
                <a:ea typeface="+mn-ea"/>
                <a:cs typeface="+mn-cs"/>
              </a:rPr>
              <a:t>, and </a:t>
            </a:r>
            <a:r>
              <a:rPr lang="en-GB" sz="1200" kern="1200" dirty="0" err="1" smtClean="0">
                <a:solidFill>
                  <a:schemeClr val="tx1"/>
                </a:solidFill>
                <a:effectLst/>
                <a:latin typeface="+mn-lt"/>
                <a:ea typeface="+mn-ea"/>
                <a:cs typeface="+mn-cs"/>
              </a:rPr>
              <a:t>ints</a:t>
            </a:r>
            <a:r>
              <a:rPr lang="en-GB" sz="1200" kern="1200" dirty="0" smtClean="0">
                <a:solidFill>
                  <a:schemeClr val="tx1"/>
                </a:solidFill>
                <a:effectLst/>
                <a:latin typeface="+mn-lt"/>
                <a:ea typeface="+mn-ea"/>
                <a:cs typeface="+mn-cs"/>
              </a:rPr>
              <a:t> to pointers.</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It is obviously a dangerous language feature as it  “reinterprets” raw bits as a different type without performing any type checking. Use with abandon if your life needs a bit of spice.</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5D3BF3-D352-46FC-8343-31F56E6730EA}" type="slidenum">
              <a:rPr lang="en-US" smtClean="0"/>
              <a:pPr/>
              <a:t>11</a:t>
            </a:fld>
            <a:endParaRPr lang="en-US"/>
          </a:p>
        </p:txBody>
      </p:sp>
    </p:spTree>
    <p:extLst>
      <p:ext uri="{BB962C8B-B14F-4D97-AF65-F5344CB8AC3E}">
        <p14:creationId xmlns:p14="http://schemas.microsoft.com/office/powerpoint/2010/main" val="4281221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12</a:t>
            </a:fld>
            <a:endParaRPr lang="en-US"/>
          </a:p>
        </p:txBody>
      </p:sp>
    </p:spTree>
    <p:extLst>
      <p:ext uri="{BB962C8B-B14F-4D97-AF65-F5344CB8AC3E}">
        <p14:creationId xmlns:p14="http://schemas.microsoft.com/office/powerpoint/2010/main" val="1207671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2900190"/>
            <a:ext cx="9144000" cy="224331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290019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3789409"/>
            <a:ext cx="5637010" cy="66158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lgn="ctr"/>
            <a:fld id="{047E157E-8DCB-4F70-A0AF-5EB586A91DD4}" type="datetime1">
              <a:rPr lang="en-US" smtClean="0">
                <a:solidFill>
                  <a:srgbClr val="FFFFFF"/>
                </a:solidFill>
              </a:rPr>
              <a:pPr algn="ctr"/>
              <a:t>1/14/2015</a:t>
            </a:fld>
            <a:endParaRPr lang="en-US" sz="2000" dirty="0">
              <a:solidFill>
                <a:srgbClr val="FFFFFF"/>
              </a:solidFill>
            </a:endParaRPr>
          </a:p>
        </p:txBody>
      </p:sp>
      <p:sp>
        <p:nvSpPr>
          <p:cNvPr id="5" name="Footer Placeholder 4"/>
          <p:cNvSpPr>
            <a:spLocks noGrp="1"/>
          </p:cNvSpPr>
          <p:nvPr>
            <p:ph type="ftr" sz="quarter" idx="11"/>
          </p:nvPr>
        </p:nvSpPr>
        <p:spPr/>
        <p:txBody>
          <a:bodyPr/>
          <a:lstStyle/>
          <a:p>
            <a:pPr algn="r"/>
            <a:endParaRPr lang="en-US" dirty="0">
              <a:solidFill>
                <a:schemeClr val="tx2"/>
              </a:solidFill>
            </a:endParaRPr>
          </a:p>
        </p:txBody>
      </p:sp>
      <p:sp>
        <p:nvSpPr>
          <p:cNvPr id="6" name="Slide Number Placeholder 5"/>
          <p:cNvSpPr>
            <a:spLocks noGrp="1"/>
          </p:cNvSpPr>
          <p:nvPr>
            <p:ph type="sldNum" sz="quarter" idx="12"/>
          </p:nvPr>
        </p:nvSpPr>
        <p:spPr/>
        <p:txBody>
          <a:bodyPr/>
          <a:lstStyle/>
          <a:p>
            <a:fld id="{8F82E0A0-C266-4798-8C8F-B9F91E9DA37E}" type="slidenum">
              <a:rPr lang="en-US" smtClean="0">
                <a:solidFill>
                  <a:schemeClr val="tx2"/>
                </a:solidFill>
              </a:rPr>
              <a:pPr/>
              <a:t>‹#›</a:t>
            </a:fld>
            <a:endParaRPr lang="en-US" dirty="0">
              <a:solidFill>
                <a:schemeClr val="tx2"/>
              </a:solidFill>
            </a:endParaRPr>
          </a:p>
        </p:txBody>
      </p:sp>
      <p:sp>
        <p:nvSpPr>
          <p:cNvPr id="2" name="Title 1"/>
          <p:cNvSpPr>
            <a:spLocks noGrp="1"/>
          </p:cNvSpPr>
          <p:nvPr>
            <p:ph type="ctrTitle"/>
          </p:nvPr>
        </p:nvSpPr>
        <p:spPr>
          <a:xfrm>
            <a:off x="817582" y="2349218"/>
            <a:ext cx="7175351" cy="1344875"/>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548639"/>
            <a:ext cx="6400800" cy="26060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606EA6-EFEA-4C30-9264-4F9291A5780D}" type="datetime1">
              <a:rPr lang="en-US" smtClean="0"/>
              <a:pPr/>
              <a:t>1/14/2015</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282388"/>
            <a:ext cx="2057400" cy="3928754"/>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4" y="548640"/>
            <a:ext cx="4829287" cy="367104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606EA6-EFEA-4C30-9264-4F9291A5780D}" type="datetime1">
              <a:rPr lang="en-US" smtClean="0"/>
              <a:pPr/>
              <a:t>1/14/2015</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Reference Type vs Value Type">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4896544"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Value</a:t>
            </a:r>
            <a:r>
              <a:rPr lang="en-US" sz="2800" cap="small" baseline="0" dirty="0" smtClean="0">
                <a:solidFill>
                  <a:schemeClr val="tx1">
                    <a:lumMod val="85000"/>
                    <a:lumOff val="15000"/>
                  </a:schemeClr>
                </a:solidFill>
                <a:latin typeface="Calibri" pitchFamily="34" charset="0"/>
              </a:rPr>
              <a:t> Type vs. Reference Type</a:t>
            </a:r>
            <a:endParaRPr lang="en-US" sz="2800" cap="small" dirty="0">
              <a:solidFill>
                <a:schemeClr val="tx1">
                  <a:lumMod val="85000"/>
                  <a:lumOff val="15000"/>
                </a:schemeClr>
              </a:solidFill>
              <a:latin typeface="Calibri" pitchFamily="34" charset="0"/>
            </a:endParaRPr>
          </a:p>
        </p:txBody>
      </p:sp>
      <p:pic>
        <p:nvPicPr>
          <p:cNvPr id="205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84058" y="4582266"/>
            <a:ext cx="452438"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09951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lass Structure">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4896544"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Class Structure</a:t>
            </a:r>
            <a:endParaRPr lang="en-US" sz="2800" cap="small" dirty="0">
              <a:solidFill>
                <a:schemeClr val="tx1">
                  <a:lumMod val="85000"/>
                  <a:lumOff val="15000"/>
                </a:schemeClr>
              </a:solidFill>
              <a:latin typeface="Calibri" pitchFamily="34" charset="0"/>
            </a:endParaRPr>
          </a:p>
        </p:txBody>
      </p:sp>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328" y="4347194"/>
            <a:ext cx="76200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302720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onstructors and Destructor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4896544"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Constructors</a:t>
            </a:r>
            <a:r>
              <a:rPr lang="en-US" sz="2800" cap="small" baseline="0" dirty="0" smtClean="0">
                <a:solidFill>
                  <a:schemeClr val="tx1">
                    <a:lumMod val="85000"/>
                    <a:lumOff val="15000"/>
                  </a:schemeClr>
                </a:solidFill>
                <a:latin typeface="Calibri" pitchFamily="34" charset="0"/>
              </a:rPr>
              <a:t> and Destructors</a:t>
            </a:r>
            <a:endParaRPr lang="en-US" sz="2800" cap="small" dirty="0">
              <a:solidFill>
                <a:schemeClr val="tx1">
                  <a:lumMod val="85000"/>
                  <a:lumOff val="15000"/>
                </a:schemeClr>
              </a:solidFill>
              <a:latin typeface="Calibri" pitchFamily="34" charset="0"/>
            </a:endParaRPr>
          </a:p>
        </p:txBody>
      </p:sp>
      <p:pic>
        <p:nvPicPr>
          <p:cNvPr id="7170"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44408" y="4399641"/>
            <a:ext cx="816864" cy="692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887348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opy and Assignment Constructor">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Copy Constructor and Copy Assignment </a:t>
            </a:r>
            <a:endParaRPr lang="en-US" sz="2800" cap="small" dirty="0">
              <a:solidFill>
                <a:schemeClr val="tx1">
                  <a:lumMod val="85000"/>
                  <a:lumOff val="15000"/>
                </a:schemeClr>
              </a:solidFill>
              <a:latin typeface="Calibri" pitchFamily="34" charset="0"/>
            </a:endParaRPr>
          </a:p>
        </p:txBody>
      </p:sp>
      <p:pic>
        <p:nvPicPr>
          <p:cNvPr id="2050"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460432" y="4558371"/>
            <a:ext cx="573450" cy="455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576923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Destructor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Destructors</a:t>
            </a:r>
            <a:endParaRPr lang="en-US" sz="2800" cap="small" dirty="0">
              <a:solidFill>
                <a:schemeClr val="tx1">
                  <a:lumMod val="85000"/>
                  <a:lumOff val="15000"/>
                </a:schemeClr>
              </a:solidFill>
              <a:latin typeface="Calibri" pitchFamily="34" charset="0"/>
            </a:endParaRPr>
          </a:p>
        </p:txBody>
      </p:sp>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52238" y="4083918"/>
            <a:ext cx="970393" cy="832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670464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onstructing and Destructing">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800" cap="small" dirty="0" smtClean="0">
                <a:solidFill>
                  <a:schemeClr val="tx1">
                    <a:lumMod val="85000"/>
                    <a:lumOff val="15000"/>
                  </a:schemeClr>
                </a:solidFill>
                <a:latin typeface="Calibri" pitchFamily="34" charset="0"/>
              </a:rPr>
              <a:t>Constructing and</a:t>
            </a:r>
            <a:r>
              <a:rPr lang="en-US" sz="2800" cap="small" baseline="0" dirty="0" smtClean="0">
                <a:solidFill>
                  <a:schemeClr val="tx1">
                    <a:lumMod val="85000"/>
                    <a:lumOff val="15000"/>
                  </a:schemeClr>
                </a:solidFill>
                <a:latin typeface="Calibri" pitchFamily="34" charset="0"/>
              </a:rPr>
              <a:t> Destructing</a:t>
            </a:r>
            <a:endParaRPr lang="en-US" sz="2800" cap="small" dirty="0" smtClean="0">
              <a:solidFill>
                <a:schemeClr val="tx1">
                  <a:lumMod val="85000"/>
                  <a:lumOff val="15000"/>
                </a:schemeClr>
              </a:solidFill>
              <a:latin typeface="Calibri" pitchFamily="34" charset="0"/>
            </a:endParaRPr>
          </a:p>
          <a:p>
            <a:pPr marL="0" indent="0">
              <a:buFont typeface="Arial" pitchFamily="34" charset="0"/>
              <a:buNone/>
            </a:pPr>
            <a:endParaRPr lang="en-US" sz="2800" cap="small" dirty="0">
              <a:solidFill>
                <a:schemeClr val="tx1">
                  <a:lumMod val="85000"/>
                  <a:lumOff val="15000"/>
                </a:schemeClr>
              </a:solidFill>
              <a:latin typeface="Calibri" pitchFamily="34" charset="0"/>
            </a:endParaRP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28384" y="4454881"/>
            <a:ext cx="1000125"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927849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xample">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Bringing</a:t>
            </a:r>
            <a:r>
              <a:rPr lang="en-US" sz="2800" cap="small" baseline="0" dirty="0" smtClean="0">
                <a:solidFill>
                  <a:schemeClr val="tx1">
                    <a:lumMod val="85000"/>
                    <a:lumOff val="15000"/>
                  </a:schemeClr>
                </a:solidFill>
                <a:latin typeface="Calibri" pitchFamily="34" charset="0"/>
              </a:rPr>
              <a:t> it All Together</a:t>
            </a:r>
            <a:endParaRPr lang="en-US" sz="2800" cap="small" dirty="0">
              <a:solidFill>
                <a:schemeClr val="tx1">
                  <a:lumMod val="85000"/>
                  <a:lumOff val="15000"/>
                </a:schemeClr>
              </a:solidFill>
              <a:latin typeface="Calibri" pitchFamily="34" charset="0"/>
            </a:endParaRPr>
          </a:p>
        </p:txBody>
      </p:sp>
      <p:pic>
        <p:nvPicPr>
          <p:cNvPr id="4" name="Picture 3"/>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2885" y="4357264"/>
            <a:ext cx="777627" cy="734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091355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haring Method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Sharing</a:t>
            </a:r>
            <a:r>
              <a:rPr lang="en-US" sz="2800" cap="small" baseline="0" dirty="0" smtClean="0">
                <a:solidFill>
                  <a:schemeClr val="tx1">
                    <a:lumMod val="85000"/>
                    <a:lumOff val="15000"/>
                  </a:schemeClr>
                </a:solidFill>
                <a:latin typeface="Calibri" pitchFamily="34" charset="0"/>
              </a:rPr>
              <a:t> Methods</a:t>
            </a:r>
            <a:endParaRPr lang="en-US" sz="2800" cap="small" dirty="0">
              <a:solidFill>
                <a:schemeClr val="tx1">
                  <a:lumMod val="85000"/>
                  <a:lumOff val="15000"/>
                </a:schemeClr>
              </a:solidFill>
              <a:latin typeface="Calibri" pitchFamily="34" charset="0"/>
            </a:endParaRPr>
          </a:p>
        </p:txBody>
      </p:sp>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31621" y="4120480"/>
            <a:ext cx="904875"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107760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606EA6-EFEA-4C30-9264-4F9291A5780D}" type="datetime1">
              <a:rPr lang="en-US" smtClean="0"/>
              <a:pPr/>
              <a:t>1/14/2015</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548640"/>
            <a:ext cx="6400800"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asting">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40871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Casting</a:t>
            </a:r>
            <a:endParaRPr lang="en-US" sz="2800" cap="small" dirty="0">
              <a:solidFill>
                <a:schemeClr val="tx1">
                  <a:lumMod val="85000"/>
                  <a:lumOff val="15000"/>
                </a:schemeClr>
              </a:solidFill>
              <a:latin typeface="Calibri" pitchFamily="34" charset="0"/>
            </a:endParaRPr>
          </a:p>
        </p:txBody>
      </p:sp>
      <p:pic>
        <p:nvPicPr>
          <p:cNvPr id="717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26129" y="4160412"/>
            <a:ext cx="1097558" cy="947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567648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2900190"/>
            <a:ext cx="9144000" cy="224331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290019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1629486"/>
            <a:ext cx="5966666" cy="1817510"/>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3455633"/>
            <a:ext cx="5970494" cy="626595"/>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F9F07-3BC7-4570-B054-79111B0A380C}" type="datetime1">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4606EA6-EFEA-4C30-9264-4F9291A5780D}" type="datetime1">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548639"/>
            <a:ext cx="3346704"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548640"/>
            <a:ext cx="3346704"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548640"/>
            <a:ext cx="3346704" cy="47982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050245"/>
            <a:ext cx="3346704" cy="20574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548640"/>
            <a:ext cx="3346704" cy="47982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049274"/>
            <a:ext cx="3346704" cy="20574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4606EA6-EFEA-4C30-9264-4F9291A5780D}" type="datetime1">
              <a:rPr lang="en-US" smtClean="0"/>
              <a:pPr/>
              <a:t>1/14/2015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DFADB5D-B7A0-47E3-AD2D-B1A6F8614213}" type="datetime1">
              <a:rPr lang="en-US" smtClean="0"/>
              <a:pPr/>
              <a:t>1/14/2015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rPr lang="en-US" smtClean="0"/>
              <a:pPr/>
              <a:t>1/14/2015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6" y="1657350"/>
            <a:ext cx="3636085" cy="943870"/>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6" y="548640"/>
            <a:ext cx="4017085" cy="3671048"/>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2623351"/>
            <a:ext cx="3388660" cy="16046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9A8198-4617-485E-9585-4840B69DBBA6}" type="datetime1">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2900190"/>
            <a:ext cx="9144000" cy="224331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290019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857250"/>
            <a:ext cx="4114800" cy="2345855"/>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757865"/>
            <a:ext cx="3694114" cy="1622265"/>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606EA6-EFEA-4C30-9264-4F9291A5780D}" type="datetime1">
              <a:rPr lang="en-US" smtClean="0"/>
              <a:pPr/>
              <a:t>1/14/2015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ctr"/>
            <a:fld id="{8F82E0A0-C266-4798-8C8F-B9F91E9DA37E}" type="slidenum">
              <a:rPr lang="en-US" sz="2800" b="1" smtClean="0">
                <a:solidFill>
                  <a:srgbClr val="FFFFFF"/>
                </a:solidFill>
              </a:rPr>
              <a:pPr algn="ctr"/>
              <a:t>‹#›</a:t>
            </a:fld>
            <a:endParaRPr lang="en-US" sz="2800" dirty="0"/>
          </a:p>
        </p:txBody>
      </p:sp>
      <p:sp>
        <p:nvSpPr>
          <p:cNvPr id="2" name="Title 1"/>
          <p:cNvSpPr>
            <a:spLocks noGrp="1"/>
          </p:cNvSpPr>
          <p:nvPr>
            <p:ph type="title"/>
          </p:nvPr>
        </p:nvSpPr>
        <p:spPr>
          <a:xfrm>
            <a:off x="727268" y="3348316"/>
            <a:ext cx="6383538" cy="85725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3829050"/>
            <a:ext cx="9144000" cy="131445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2905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826228"/>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200150"/>
            <a:ext cx="9144000" cy="382905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90" y="3279126"/>
            <a:ext cx="6512511" cy="85725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549195"/>
            <a:ext cx="6400800" cy="26060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4629150"/>
            <a:ext cx="2514600" cy="273844"/>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E4606EA6-EFEA-4C30-9264-4F9291A5780D}" type="datetime1">
              <a:rPr lang="en-US" smtClean="0"/>
              <a:pPr/>
              <a:t>1/14/2015</a:t>
            </a:fld>
            <a:endParaRPr lang="en-US" sz="1400" dirty="0">
              <a:solidFill>
                <a:schemeClr val="tx2"/>
              </a:solidFill>
            </a:endParaRPr>
          </a:p>
        </p:txBody>
      </p:sp>
      <p:sp>
        <p:nvSpPr>
          <p:cNvPr id="5" name="Footer Placeholder 4"/>
          <p:cNvSpPr>
            <a:spLocks noGrp="1"/>
          </p:cNvSpPr>
          <p:nvPr>
            <p:ph type="ftr" sz="quarter" idx="3"/>
          </p:nvPr>
        </p:nvSpPr>
        <p:spPr>
          <a:xfrm>
            <a:off x="457200" y="4629150"/>
            <a:ext cx="3352801" cy="273844"/>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pPr algn="r"/>
            <a:endParaRPr lang="en-US" sz="1400" dirty="0">
              <a:solidFill>
                <a:schemeClr val="tx2"/>
              </a:solidFill>
            </a:endParaRPr>
          </a:p>
        </p:txBody>
      </p:sp>
      <p:sp>
        <p:nvSpPr>
          <p:cNvPr id="6" name="Slide Number Placeholder 5"/>
          <p:cNvSpPr>
            <a:spLocks noGrp="1"/>
          </p:cNvSpPr>
          <p:nvPr>
            <p:ph type="sldNum" sz="quarter" idx="4"/>
          </p:nvPr>
        </p:nvSpPr>
        <p:spPr>
          <a:xfrm>
            <a:off x="3810000" y="4629150"/>
            <a:ext cx="1828800" cy="273844"/>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4680" r:id="rId1"/>
    <p:sldLayoutId id="2147484681" r:id="rId2"/>
    <p:sldLayoutId id="2147484682" r:id="rId3"/>
    <p:sldLayoutId id="2147484683" r:id="rId4"/>
    <p:sldLayoutId id="2147484684" r:id="rId5"/>
    <p:sldLayoutId id="2147484685" r:id="rId6"/>
    <p:sldLayoutId id="2147484686" r:id="rId7"/>
    <p:sldLayoutId id="2147484687" r:id="rId8"/>
    <p:sldLayoutId id="2147484688" r:id="rId9"/>
    <p:sldLayoutId id="2147484689" r:id="rId10"/>
    <p:sldLayoutId id="2147484690" r:id="rId11"/>
    <p:sldLayoutId id="2147484704" r:id="rId12"/>
    <p:sldLayoutId id="2147484705" r:id="rId13"/>
    <p:sldLayoutId id="2147484706" r:id="rId14"/>
    <p:sldLayoutId id="2147484707" r:id="rId15"/>
    <p:sldLayoutId id="2147484708" r:id="rId16"/>
    <p:sldLayoutId id="2147484709" r:id="rId17"/>
    <p:sldLayoutId id="2147484710" r:id="rId18"/>
    <p:sldLayoutId id="2147484711" r:id="rId19"/>
    <p:sldLayoutId id="2147484712" r:id="rId20"/>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26" Type="http://schemas.openxmlformats.org/officeDocument/2006/relationships/diagramColors" Target="../diagrams/colors5.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QuickStyle" Target="../diagrams/quickStyle5.xml"/><Relationship Id="rId2" Type="http://schemas.openxmlformats.org/officeDocument/2006/relationships/notesSlide" Target="../notesSlides/notesSlide2.xml"/><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19.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diagramLayout" Target="../diagrams/layout5.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diagramData" Target="../diagrams/data5.xml"/><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 Id="rId27" Type="http://schemas.microsoft.com/office/2007/relationships/diagramDrawing" Target="../diagrams/drawing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Resources\Docs\3. Education\Modules\CSC2021-22\Development\CSC2021 Module Title.png"/>
          <p:cNvPicPr/>
          <p:nvPr/>
        </p:nvPicPr>
        <p:blipFill>
          <a:blip r:embed="rId3">
            <a:extLst>
              <a:ext uri="{28A0092B-C50C-407E-A947-70E740481C1C}">
                <a14:useLocalDpi xmlns:a14="http://schemas.microsoft.com/office/drawing/2010/main" val="0"/>
              </a:ext>
            </a:extLst>
          </a:blip>
          <a:srcRect/>
          <a:stretch>
            <a:fillRect/>
          </a:stretch>
        </p:blipFill>
        <p:spPr bwMode="auto">
          <a:xfrm>
            <a:off x="323529" y="771552"/>
            <a:ext cx="4200635" cy="14679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descr="C:\Resources\Docs\3. Education\Modules\CSC2021-22\Development\CSC2022 Module Title.png"/>
          <p:cNvPicPr/>
          <p:nvPr/>
        </p:nvPicPr>
        <p:blipFill>
          <a:blip r:embed="rId4">
            <a:extLst>
              <a:ext uri="{28A0092B-C50C-407E-A947-70E740481C1C}">
                <a14:useLocalDpi xmlns:a14="http://schemas.microsoft.com/office/drawing/2010/main" val="0"/>
              </a:ext>
            </a:extLst>
          </a:blip>
          <a:srcRect/>
          <a:stretch>
            <a:fillRect/>
          </a:stretch>
        </p:blipFill>
        <p:spPr bwMode="auto">
          <a:xfrm>
            <a:off x="323529" y="2615981"/>
            <a:ext cx="4200635" cy="1467937"/>
          </a:xfrm>
          <a:prstGeom prst="round2DiagRect">
            <a:avLst>
              <a:gd name="adj1" fmla="val 0"/>
              <a:gd name="adj2" fmla="val 20924"/>
            </a:avLst>
          </a:prstGeom>
          <a:ln w="88900" cap="sq">
            <a:solidFill>
              <a:srgbClr val="FFFFFF"/>
            </a:solidFill>
            <a:miter lim="800000"/>
          </a:ln>
          <a:effectLst>
            <a:outerShdw blurRad="254000" algn="tl" rotWithShape="0">
              <a:srgbClr val="000000">
                <a:alpha val="43000"/>
              </a:srgbClr>
            </a:outerShdw>
          </a:effectLst>
        </p:spPr>
      </p:pic>
      <p:sp>
        <p:nvSpPr>
          <p:cNvPr id="8" name="Rectangle 3"/>
          <p:cNvSpPr txBox="1">
            <a:spLocks/>
          </p:cNvSpPr>
          <p:nvPr/>
        </p:nvSpPr>
        <p:spPr>
          <a:xfrm>
            <a:off x="4860032" y="1370891"/>
            <a:ext cx="4104456" cy="1344875"/>
          </a:xfrm>
          <a:prstGeom prst="rect">
            <a:avLst/>
          </a:prstGeom>
          <a:effectLst/>
        </p:spPr>
        <p:txBody>
          <a:bodyPr vert="horz" lIns="91440" tIns="45720" rIns="91440" bIns="45720" rtlCol="0" anchor="t" anchorCtr="0">
            <a:norm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82880" indent="0" algn="ctr">
              <a:buFont typeface="Georgia" pitchFamily="18" charset="0"/>
              <a:buNone/>
            </a:pPr>
            <a:r>
              <a:rPr lang="en-US" smtClean="0">
                <a:solidFill>
                  <a:schemeClr val="tx1"/>
                </a:solidFill>
                <a:effectLst/>
              </a:rPr>
              <a:t>Classes</a:t>
            </a:r>
            <a:endParaRPr lang="en-US" dirty="0">
              <a:solidFill>
                <a:schemeClr val="tx1"/>
              </a:solidFill>
              <a:effectLst/>
            </a:endParaRPr>
          </a:p>
        </p:txBody>
      </p:sp>
      <p:sp>
        <p:nvSpPr>
          <p:cNvPr id="9" name="TextBox 8"/>
          <p:cNvSpPr txBox="1"/>
          <p:nvPr/>
        </p:nvSpPr>
        <p:spPr>
          <a:xfrm>
            <a:off x="5292080" y="2427734"/>
            <a:ext cx="3600400" cy="984885"/>
          </a:xfrm>
          <a:prstGeom prst="rect">
            <a:avLst/>
          </a:prstGeom>
          <a:noFill/>
        </p:spPr>
        <p:txBody>
          <a:bodyPr wrap="square" rtlCol="0">
            <a:spAutoFit/>
          </a:bodyPr>
          <a:lstStyle/>
          <a:p>
            <a:pPr algn="ctr"/>
            <a:endParaRPr lang="en-US" sz="2000" dirty="0"/>
          </a:p>
          <a:p>
            <a:pPr algn="ctr"/>
            <a:r>
              <a:rPr lang="en-US" sz="2000" b="1" dirty="0" smtClean="0"/>
              <a:t>Part </a:t>
            </a:r>
            <a:r>
              <a:rPr lang="en-US" sz="2000" b="1" dirty="0" smtClean="0"/>
              <a:t>4 </a:t>
            </a:r>
            <a:r>
              <a:rPr lang="en-US" sz="2000" b="1" dirty="0" smtClean="0"/>
              <a:t>– </a:t>
            </a:r>
            <a:r>
              <a:rPr lang="en-GB" sz="2000" b="1" dirty="0" smtClean="0"/>
              <a:t>Miscellaneous</a:t>
            </a:r>
            <a:endParaRPr lang="en-GB" sz="2000" dirty="0">
              <a:solidFill>
                <a:schemeClr val="tx1">
                  <a:lumMod val="85000"/>
                  <a:lumOff val="15000"/>
                </a:schemeClr>
              </a:solidFill>
              <a:latin typeface="Calibri" pitchFamily="34" charset="0"/>
            </a:endParaRPr>
          </a:p>
          <a:p>
            <a:pPr algn="r"/>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528231"/>
            <a:ext cx="3384376" cy="2862322"/>
          </a:xfrm>
          <a:prstGeom prst="rect">
            <a:avLst/>
          </a:prstGeom>
          <a:noFill/>
        </p:spPr>
        <p:txBody>
          <a:bodyPr wrap="square" rtlCol="0">
            <a:spAutoFit/>
          </a:bodyPr>
          <a:lstStyle/>
          <a:p>
            <a:r>
              <a:rPr lang="en-GB" b="1" dirty="0" err="1">
                <a:solidFill>
                  <a:schemeClr val="tx1">
                    <a:lumMod val="85000"/>
                    <a:lumOff val="15000"/>
                  </a:schemeClr>
                </a:solidFill>
                <a:latin typeface="Courier New" pitchFamily="49" charset="0"/>
                <a:cs typeface="Courier New" pitchFamily="49" charset="0"/>
              </a:rPr>
              <a:t>dynamic_cast</a:t>
            </a:r>
            <a:r>
              <a:rPr lang="en-GB" sz="2000" dirty="0">
                <a:solidFill>
                  <a:schemeClr val="tx1">
                    <a:lumMod val="85000"/>
                    <a:lumOff val="15000"/>
                  </a:schemeClr>
                </a:solidFill>
                <a:latin typeface="Calibri" pitchFamily="34" charset="0"/>
              </a:rPr>
              <a:t> provides a run-time check on casts within an inheritance hierarchy. </a:t>
            </a:r>
            <a:endParaRPr lang="en-GB" sz="2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For invalid casts a value of </a:t>
            </a:r>
            <a:r>
              <a:rPr lang="en-GB" b="1" dirty="0">
                <a:solidFill>
                  <a:schemeClr val="tx1">
                    <a:lumMod val="85000"/>
                    <a:lumOff val="15000"/>
                  </a:schemeClr>
                </a:solidFill>
                <a:latin typeface="Courier New" pitchFamily="49" charset="0"/>
                <a:cs typeface="Courier New" pitchFamily="49" charset="0"/>
              </a:rPr>
              <a:t>NULL</a:t>
            </a:r>
            <a:r>
              <a:rPr lang="en-GB" sz="2000" dirty="0">
                <a:solidFill>
                  <a:schemeClr val="tx1">
                    <a:lumMod val="85000"/>
                    <a:lumOff val="15000"/>
                  </a:schemeClr>
                </a:solidFill>
                <a:latin typeface="Calibri" pitchFamily="34" charset="0"/>
              </a:rPr>
              <a:t> is returned (if casting a pointer) or a </a:t>
            </a:r>
            <a:r>
              <a:rPr lang="en-GB" b="1" dirty="0" err="1">
                <a:solidFill>
                  <a:schemeClr val="tx1">
                    <a:lumMod val="85000"/>
                    <a:lumOff val="15000"/>
                  </a:schemeClr>
                </a:solidFill>
                <a:latin typeface="Courier New" pitchFamily="49" charset="0"/>
                <a:cs typeface="Courier New" pitchFamily="49" charset="0"/>
              </a:rPr>
              <a:t>std</a:t>
            </a:r>
            <a:r>
              <a:rPr lang="en-GB" b="1" dirty="0">
                <a:solidFill>
                  <a:schemeClr val="tx1">
                    <a:lumMod val="85000"/>
                    <a:lumOff val="15000"/>
                  </a:schemeClr>
                </a:solidFill>
                <a:latin typeface="Courier New" pitchFamily="49" charset="0"/>
                <a:cs typeface="Courier New" pitchFamily="49" charset="0"/>
              </a:rPr>
              <a:t>::</a:t>
            </a:r>
            <a:r>
              <a:rPr lang="en-GB" b="1" dirty="0" err="1">
                <a:solidFill>
                  <a:schemeClr val="tx1">
                    <a:lumMod val="85000"/>
                    <a:lumOff val="15000"/>
                  </a:schemeClr>
                </a:solidFill>
                <a:latin typeface="Courier New" pitchFamily="49" charset="0"/>
                <a:cs typeface="Courier New" pitchFamily="49" charset="0"/>
              </a:rPr>
              <a:t>bad_cast</a:t>
            </a:r>
            <a:r>
              <a:rPr lang="en-GB" b="1" dirty="0">
                <a:solidFill>
                  <a:schemeClr val="tx1">
                    <a:lumMod val="85000"/>
                    <a:lumOff val="15000"/>
                  </a:schemeClr>
                </a:solidFill>
                <a:latin typeface="Courier New" pitchFamily="49" charset="0"/>
                <a:cs typeface="Courier New" pitchFamily="49" charset="0"/>
              </a:rPr>
              <a:t> </a:t>
            </a:r>
            <a:r>
              <a:rPr lang="en-GB" sz="2000" dirty="0">
                <a:solidFill>
                  <a:schemeClr val="tx1">
                    <a:lumMod val="85000"/>
                    <a:lumOff val="15000"/>
                  </a:schemeClr>
                </a:solidFill>
                <a:latin typeface="Calibri" pitchFamily="34" charset="0"/>
              </a:rPr>
              <a:t>exception thrown (if casting a reference).</a:t>
            </a:r>
          </a:p>
          <a:p>
            <a:endParaRPr lang="en-GB" sz="1000" dirty="0">
              <a:solidFill>
                <a:schemeClr val="tx1">
                  <a:lumMod val="85000"/>
                  <a:lumOff val="15000"/>
                </a:schemeClr>
              </a:solidFill>
              <a:latin typeface="Calibri" pitchFamily="34" charset="0"/>
            </a:endParaRPr>
          </a:p>
        </p:txBody>
      </p:sp>
      <p:sp>
        <p:nvSpPr>
          <p:cNvPr id="4" name="TextBox 3"/>
          <p:cNvSpPr txBox="1"/>
          <p:nvPr/>
        </p:nvSpPr>
        <p:spPr>
          <a:xfrm>
            <a:off x="1115616" y="93861"/>
            <a:ext cx="3240360" cy="461665"/>
          </a:xfrm>
          <a:prstGeom prst="rect">
            <a:avLst/>
          </a:prstGeom>
          <a:noFill/>
        </p:spPr>
        <p:txBody>
          <a:bodyPr wrap="square" rtlCol="0">
            <a:spAutoFit/>
          </a:bodyPr>
          <a:lstStyle/>
          <a:p>
            <a:r>
              <a:rPr lang="en-GB" sz="2400" cap="small" dirty="0" smtClean="0">
                <a:solidFill>
                  <a:schemeClr val="tx1">
                    <a:lumMod val="85000"/>
                    <a:lumOff val="15000"/>
                  </a:schemeClr>
                </a:solidFill>
                <a:latin typeface="Calibri" pitchFamily="34" charset="0"/>
              </a:rPr>
              <a:t>: Dynamic-Cast</a:t>
            </a:r>
            <a:endParaRPr lang="en-GB" sz="2000" cap="small" dirty="0">
              <a:solidFill>
                <a:schemeClr val="tx1">
                  <a:lumMod val="85000"/>
                  <a:lumOff val="15000"/>
                </a:schemeClr>
              </a:solidFill>
              <a:latin typeface="Calibri" pitchFamily="34" charset="0"/>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93861"/>
            <a:ext cx="1343023" cy="1118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1789413818"/>
              </p:ext>
            </p:extLst>
          </p:nvPr>
        </p:nvGraphicFramePr>
        <p:xfrm>
          <a:off x="3665374" y="597694"/>
          <a:ext cx="3426906" cy="528828"/>
        </p:xfrm>
        <a:graphic>
          <a:graphicData uri="http://schemas.openxmlformats.org/drawingml/2006/table">
            <a:tbl>
              <a:tblPr firstRow="1" firstCol="1" bandRow="1">
                <a:tableStyleId>{3B4B98B0-60AC-42C2-AFA5-B58CD77FA1E5}</a:tableStyleId>
              </a:tblPr>
              <a:tblGrid>
                <a:gridCol w="287146"/>
                <a:gridCol w="3139760"/>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70C0"/>
                          </a:solidFill>
                          <a:effectLst/>
                          <a:latin typeface="Courier New" pitchFamily="49" charset="0"/>
                          <a:ea typeface="Calibri"/>
                          <a:cs typeface="Courier New" pitchFamily="49" charset="0"/>
                        </a:rPr>
                        <a:t>class</a:t>
                      </a:r>
                      <a:r>
                        <a:rPr lang="en-GB" sz="1400" b="1" dirty="0" smtClean="0">
                          <a:effectLst/>
                          <a:latin typeface="Courier New" pitchFamily="49" charset="0"/>
                          <a:ea typeface="Calibri"/>
                          <a:cs typeface="Courier New" pitchFamily="49" charset="0"/>
                        </a:rPr>
                        <a:t> Base { };</a:t>
                      </a:r>
                      <a:endParaRPr lang="en-GB" sz="1400" b="1" dirty="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70C0"/>
                          </a:solidFill>
                          <a:effectLst/>
                          <a:latin typeface="Courier New" pitchFamily="49" charset="0"/>
                          <a:ea typeface="Calibri"/>
                          <a:cs typeface="Courier New" pitchFamily="49" charset="0"/>
                        </a:rPr>
                        <a:t>class</a:t>
                      </a:r>
                      <a:r>
                        <a:rPr lang="en-GB" sz="1400" b="1" dirty="0" smtClean="0">
                          <a:effectLst/>
                          <a:latin typeface="Courier New" pitchFamily="49" charset="0"/>
                          <a:ea typeface="Calibri"/>
                          <a:cs typeface="Courier New" pitchFamily="49" charset="0"/>
                        </a:rPr>
                        <a:t> Derived</a:t>
                      </a:r>
                      <a:r>
                        <a:rPr lang="en-GB" sz="1400" b="1" baseline="0" dirty="0" smtClean="0">
                          <a:effectLst/>
                          <a:latin typeface="Courier New" pitchFamily="49" charset="0"/>
                          <a:ea typeface="Calibri"/>
                          <a:cs typeface="Courier New" pitchFamily="49" charset="0"/>
                        </a:rPr>
                        <a:t> : </a:t>
                      </a:r>
                      <a:r>
                        <a:rPr lang="en-GB" sz="1400" b="1" dirty="0" smtClean="0">
                          <a:effectLst/>
                          <a:latin typeface="Courier New" pitchFamily="49" charset="0"/>
                          <a:ea typeface="Calibri"/>
                          <a:cs typeface="Courier New" pitchFamily="49" charset="0"/>
                        </a:rPr>
                        <a:t>Base { };</a:t>
                      </a:r>
                      <a:endParaRPr lang="en-GB" sz="1400" b="1" dirty="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765078481"/>
              </p:ext>
            </p:extLst>
          </p:nvPr>
        </p:nvGraphicFramePr>
        <p:xfrm>
          <a:off x="3491879" y="1245766"/>
          <a:ext cx="5328593" cy="2644140"/>
        </p:xfrm>
        <a:graphic>
          <a:graphicData uri="http://schemas.openxmlformats.org/drawingml/2006/table">
            <a:tbl>
              <a:tblPr firstRow="1" firstCol="1" bandRow="1">
                <a:tableStyleId>{3B4B98B0-60AC-42C2-AFA5-B58CD77FA1E5}</a:tableStyleId>
              </a:tblPr>
              <a:tblGrid>
                <a:gridCol w="446491"/>
                <a:gridCol w="4882102"/>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effectLst/>
                          <a:latin typeface="Courier New" pitchFamily="49" charset="0"/>
                          <a:ea typeface="Calibri"/>
                          <a:cs typeface="Courier New" pitchFamily="49" charset="0"/>
                        </a:rPr>
                        <a:t>Base</a:t>
                      </a:r>
                      <a:r>
                        <a:rPr lang="en-GB" sz="1400" b="1" baseline="0" dirty="0" smtClean="0">
                          <a:effectLst/>
                          <a:latin typeface="Courier New" pitchFamily="49" charset="0"/>
                          <a:ea typeface="Calibri"/>
                          <a:cs typeface="Courier New" pitchFamily="49" charset="0"/>
                        </a:rPr>
                        <a:t> *b = </a:t>
                      </a:r>
                      <a:r>
                        <a:rPr lang="en-GB" sz="1400" b="1" baseline="0" dirty="0" smtClean="0">
                          <a:solidFill>
                            <a:srgbClr val="0070C0"/>
                          </a:solidFill>
                          <a:effectLst/>
                          <a:latin typeface="Courier New" pitchFamily="49" charset="0"/>
                          <a:ea typeface="Calibri"/>
                          <a:cs typeface="Courier New" pitchFamily="49" charset="0"/>
                        </a:rPr>
                        <a:t>new</a:t>
                      </a:r>
                      <a:r>
                        <a:rPr lang="en-GB" sz="1400" b="1" baseline="0" dirty="0" smtClean="0">
                          <a:effectLst/>
                          <a:latin typeface="Courier New" pitchFamily="49" charset="0"/>
                          <a:ea typeface="Calibri"/>
                          <a:cs typeface="Courier New" pitchFamily="49" charset="0"/>
                        </a:rPr>
                        <a:t> Base;</a:t>
                      </a:r>
                      <a:endParaRPr lang="en-GB" sz="1400" b="1" dirty="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effectLst/>
                          <a:latin typeface="Courier New" pitchFamily="49" charset="0"/>
                          <a:ea typeface="Calibri"/>
                          <a:cs typeface="Courier New" pitchFamily="49" charset="0"/>
                        </a:rPr>
                        <a:t>Derived</a:t>
                      </a:r>
                      <a:r>
                        <a:rPr lang="en-GB" sz="1400" b="1" baseline="0" dirty="0" smtClean="0">
                          <a:effectLst/>
                          <a:latin typeface="Courier New" pitchFamily="49" charset="0"/>
                          <a:ea typeface="Calibri"/>
                          <a:cs typeface="Courier New" pitchFamily="49" charset="0"/>
                        </a:rPr>
                        <a:t> *d = </a:t>
                      </a:r>
                      <a:r>
                        <a:rPr lang="en-GB" sz="1400" b="1" baseline="0" dirty="0" err="1" smtClean="0">
                          <a:solidFill>
                            <a:srgbClr val="0070C0"/>
                          </a:solidFill>
                          <a:effectLst/>
                          <a:latin typeface="Courier New" pitchFamily="49" charset="0"/>
                          <a:ea typeface="Calibri"/>
                          <a:cs typeface="Courier New" pitchFamily="49" charset="0"/>
                        </a:rPr>
                        <a:t>dynamic_cast</a:t>
                      </a:r>
                      <a:r>
                        <a:rPr lang="en-GB" sz="1400" b="1" baseline="0" dirty="0" smtClean="0">
                          <a:effectLst/>
                          <a:latin typeface="Courier New" pitchFamily="49" charset="0"/>
                          <a:ea typeface="Calibri"/>
                          <a:cs typeface="Courier New" pitchFamily="49" charset="0"/>
                        </a:rPr>
                        <a:t>&lt;Derived*&gt;(b);</a:t>
                      </a:r>
                      <a:endParaRPr lang="en-GB" sz="1400" b="1" dirty="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if( d != NULL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6</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Base </a:t>
                      </a:r>
                      <a:r>
                        <a:rPr lang="en-GB" sz="1400" b="1" dirty="0" err="1" smtClean="0">
                          <a:solidFill>
                            <a:schemeClr val="tx1"/>
                          </a:solidFill>
                          <a:effectLst/>
                          <a:latin typeface="Courier New" pitchFamily="49" charset="0"/>
                          <a:ea typeface="Calibri"/>
                          <a:cs typeface="Courier New" pitchFamily="49" charset="0"/>
                        </a:rPr>
                        <a:t>base</a:t>
                      </a:r>
                      <a:r>
                        <a:rPr lang="en-GB" sz="1400" b="1"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7</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it-IT" sz="1400" b="1" dirty="0" smtClean="0">
                          <a:solidFill>
                            <a:schemeClr val="tx1"/>
                          </a:solidFill>
                          <a:effectLst/>
                          <a:latin typeface="Courier New" pitchFamily="49" charset="0"/>
                          <a:ea typeface="Calibri"/>
                          <a:cs typeface="Courier New" pitchFamily="49" charset="0"/>
                        </a:rPr>
                        <a:t>Base &amp;br = base;</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8</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70C0"/>
                          </a:solidFill>
                          <a:effectLst/>
                          <a:latin typeface="Courier New" pitchFamily="49" charset="0"/>
                          <a:ea typeface="Calibri"/>
                          <a:cs typeface="Courier New" pitchFamily="49" charset="0"/>
                        </a:rPr>
                        <a:t>try</a:t>
                      </a:r>
                      <a:r>
                        <a:rPr lang="en-GB" sz="1400" b="1" dirty="0" smtClean="0">
                          <a:solidFill>
                            <a:schemeClr val="tx1"/>
                          </a:solidFill>
                          <a:effectLst/>
                          <a:latin typeface="Courier New" pitchFamily="49" charset="0"/>
                          <a:ea typeface="Calibri"/>
                          <a:cs typeface="Courier New" pitchFamily="49" charset="0"/>
                        </a:rPr>
                        <a:t>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9</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   Derived &amp;</a:t>
                      </a:r>
                      <a:r>
                        <a:rPr lang="en-GB" sz="1400" b="1" dirty="0" err="1" smtClean="0">
                          <a:solidFill>
                            <a:schemeClr val="tx1"/>
                          </a:solidFill>
                          <a:effectLst/>
                          <a:latin typeface="Courier New" pitchFamily="49" charset="0"/>
                          <a:ea typeface="Calibri"/>
                          <a:cs typeface="Courier New" pitchFamily="49" charset="0"/>
                        </a:rPr>
                        <a:t>dr</a:t>
                      </a:r>
                      <a:r>
                        <a:rPr lang="en-GB" sz="1400" b="1" dirty="0" smtClean="0">
                          <a:solidFill>
                            <a:schemeClr val="tx1"/>
                          </a:solidFill>
                          <a:effectLst/>
                          <a:latin typeface="Courier New" pitchFamily="49" charset="0"/>
                          <a:ea typeface="Calibri"/>
                          <a:cs typeface="Courier New" pitchFamily="49" charset="0"/>
                        </a:rPr>
                        <a:t> = </a:t>
                      </a:r>
                      <a:r>
                        <a:rPr lang="en-GB" sz="1400" b="1" dirty="0" err="1" smtClean="0">
                          <a:solidFill>
                            <a:srgbClr val="0070C0"/>
                          </a:solidFill>
                          <a:effectLst/>
                          <a:latin typeface="Courier New" pitchFamily="49" charset="0"/>
                          <a:ea typeface="Calibri"/>
                          <a:cs typeface="Courier New" pitchFamily="49" charset="0"/>
                        </a:rPr>
                        <a:t>dynamic_cast</a:t>
                      </a:r>
                      <a:r>
                        <a:rPr lang="en-GB" sz="1400" b="1" dirty="0" smtClean="0">
                          <a:solidFill>
                            <a:schemeClr val="tx1"/>
                          </a:solidFill>
                          <a:effectLst/>
                          <a:latin typeface="Courier New" pitchFamily="49" charset="0"/>
                          <a:ea typeface="Calibri"/>
                          <a:cs typeface="Courier New" pitchFamily="49" charset="0"/>
                        </a:rPr>
                        <a:t>&lt;Derived&amp;&gt;(</a:t>
                      </a:r>
                      <a:r>
                        <a:rPr lang="en-GB" sz="1400" b="1" dirty="0" err="1" smtClean="0">
                          <a:solidFill>
                            <a:schemeClr val="tx1"/>
                          </a:solidFill>
                          <a:effectLst/>
                          <a:latin typeface="Courier New" pitchFamily="49" charset="0"/>
                          <a:ea typeface="Calibri"/>
                          <a:cs typeface="Courier New" pitchFamily="49" charset="0"/>
                        </a:rPr>
                        <a:t>br</a:t>
                      </a:r>
                      <a:r>
                        <a:rPr lang="en-GB" sz="1400" b="1"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10</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 </a:t>
                      </a:r>
                      <a:r>
                        <a:rPr lang="en-GB" sz="1400" b="1" dirty="0" smtClean="0">
                          <a:solidFill>
                            <a:srgbClr val="0070C0"/>
                          </a:solidFill>
                          <a:effectLst/>
                          <a:latin typeface="Courier New" pitchFamily="49" charset="0"/>
                          <a:ea typeface="Calibri"/>
                          <a:cs typeface="Courier New" pitchFamily="49" charset="0"/>
                        </a:rPr>
                        <a:t>catch</a:t>
                      </a:r>
                      <a:r>
                        <a:rPr lang="en-GB" sz="1400" b="1" dirty="0" smtClean="0">
                          <a:solidFill>
                            <a:schemeClr val="tx1"/>
                          </a:solidFill>
                          <a:effectLst/>
                          <a:latin typeface="Courier New" pitchFamily="49" charset="0"/>
                          <a:ea typeface="Calibri"/>
                          <a:cs typeface="Courier New" pitchFamily="49" charset="0"/>
                        </a:rPr>
                        <a:t> (</a:t>
                      </a:r>
                      <a:r>
                        <a:rPr lang="en-GB" sz="1400" b="1" dirty="0" err="1" smtClean="0">
                          <a:solidFill>
                            <a:schemeClr val="tx1"/>
                          </a:solidFill>
                          <a:effectLst/>
                          <a:latin typeface="Courier New" pitchFamily="49" charset="0"/>
                          <a:ea typeface="Calibri"/>
                          <a:cs typeface="Courier New" pitchFamily="49" charset="0"/>
                        </a:rPr>
                        <a:t>std</a:t>
                      </a:r>
                      <a:r>
                        <a:rPr lang="en-GB" sz="1400" b="1" dirty="0" smtClean="0">
                          <a:solidFill>
                            <a:schemeClr val="tx1"/>
                          </a:solidFill>
                          <a:effectLst/>
                          <a:latin typeface="Courier New" pitchFamily="49" charset="0"/>
                          <a:ea typeface="Calibri"/>
                          <a:cs typeface="Courier New" pitchFamily="49" charset="0"/>
                        </a:rPr>
                        <a:t>::</a:t>
                      </a:r>
                      <a:r>
                        <a:rPr lang="en-GB" sz="1400" b="1" dirty="0" err="1" smtClean="0">
                          <a:solidFill>
                            <a:schemeClr val="tx1"/>
                          </a:solidFill>
                          <a:effectLst/>
                          <a:latin typeface="Courier New" pitchFamily="49" charset="0"/>
                          <a:ea typeface="Calibri"/>
                          <a:cs typeface="Courier New" pitchFamily="49" charset="0"/>
                        </a:rPr>
                        <a:t>bad_cast</a:t>
                      </a:r>
                      <a:r>
                        <a:rPr lang="en-GB" sz="1400" b="1" dirty="0" smtClean="0">
                          <a:solidFill>
                            <a:schemeClr val="tx1"/>
                          </a:solidFill>
                          <a:effectLst/>
                          <a:latin typeface="Courier New" pitchFamily="49" charset="0"/>
                          <a:ea typeface="Calibri"/>
                          <a:cs typeface="Courier New" pitchFamily="49" charset="0"/>
                        </a:rPr>
                        <a:t>&amp;) {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31449009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528231"/>
            <a:ext cx="5040560" cy="3785652"/>
          </a:xfrm>
          <a:prstGeom prst="rect">
            <a:avLst/>
          </a:prstGeom>
          <a:noFill/>
        </p:spPr>
        <p:txBody>
          <a:bodyPr wrap="square" rtlCol="0">
            <a:spAutoFit/>
          </a:bodyPr>
          <a:lstStyle/>
          <a:p>
            <a:r>
              <a:rPr lang="en-GB" b="1" dirty="0" err="1" smtClean="0">
                <a:solidFill>
                  <a:schemeClr val="tx1">
                    <a:lumMod val="85000"/>
                    <a:lumOff val="15000"/>
                  </a:schemeClr>
                </a:solidFill>
                <a:latin typeface="Courier New" pitchFamily="49" charset="0"/>
                <a:cs typeface="Courier New" pitchFamily="49" charset="0"/>
              </a:rPr>
              <a:t>reinterpret_cast</a:t>
            </a:r>
            <a:r>
              <a:rPr lang="en-GB" b="1" dirty="0" smtClean="0">
                <a:solidFill>
                  <a:schemeClr val="tx1">
                    <a:lumMod val="85000"/>
                    <a:lumOff val="15000"/>
                  </a:schemeClr>
                </a:solidFill>
                <a:latin typeface="Courier New" pitchFamily="49" charset="0"/>
                <a:cs typeface="Courier New" pitchFamily="49" charset="0"/>
              </a:rPr>
              <a:t> </a:t>
            </a:r>
            <a:r>
              <a:rPr lang="en-GB" sz="2000" dirty="0" smtClean="0">
                <a:solidFill>
                  <a:schemeClr val="tx1">
                    <a:lumMod val="85000"/>
                    <a:lumOff val="15000"/>
                  </a:schemeClr>
                </a:solidFill>
                <a:latin typeface="Calibri" pitchFamily="34" charset="0"/>
              </a:rPr>
              <a:t>can </a:t>
            </a:r>
            <a:r>
              <a:rPr lang="en-GB" sz="2000" dirty="0">
                <a:solidFill>
                  <a:schemeClr val="tx1">
                    <a:lumMod val="85000"/>
                    <a:lumOff val="15000"/>
                  </a:schemeClr>
                </a:solidFill>
                <a:latin typeface="Calibri" pitchFamily="34" charset="0"/>
              </a:rPr>
              <a:t>be used to perform casts that are otherwise not technically allowed in C++ </a:t>
            </a:r>
            <a:endParaRPr lang="en-GB" sz="2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Pointer types </a:t>
            </a:r>
            <a:r>
              <a:rPr lang="en-GB" sz="2000" dirty="0">
                <a:solidFill>
                  <a:schemeClr val="tx1">
                    <a:lumMod val="85000"/>
                    <a:lumOff val="15000"/>
                  </a:schemeClr>
                </a:solidFill>
                <a:latin typeface="Calibri" pitchFamily="34" charset="0"/>
              </a:rPr>
              <a:t>can be cast to any other </a:t>
            </a:r>
            <a:r>
              <a:rPr lang="en-GB" sz="2000" dirty="0" smtClean="0">
                <a:solidFill>
                  <a:schemeClr val="tx1">
                    <a:lumMod val="85000"/>
                    <a:lumOff val="15000"/>
                  </a:schemeClr>
                </a:solidFill>
                <a:latin typeface="Calibri" pitchFamily="34" charset="0"/>
              </a:rPr>
              <a:t>type of pointer, references </a:t>
            </a:r>
            <a:r>
              <a:rPr lang="en-GB" sz="2000" dirty="0">
                <a:solidFill>
                  <a:schemeClr val="tx1">
                    <a:lumMod val="85000"/>
                    <a:lumOff val="15000"/>
                  </a:schemeClr>
                </a:solidFill>
                <a:latin typeface="Calibri" pitchFamily="34" charset="0"/>
              </a:rPr>
              <a:t>to one object can be cast as any other type of object. Pointers can also be cast to </a:t>
            </a:r>
            <a:r>
              <a:rPr lang="en-GB" b="1" dirty="0" err="1" smtClean="0">
                <a:solidFill>
                  <a:schemeClr val="tx1">
                    <a:lumMod val="85000"/>
                    <a:lumOff val="15000"/>
                  </a:schemeClr>
                </a:solidFill>
                <a:latin typeface="Courier New" pitchFamily="49" charset="0"/>
                <a:cs typeface="Courier New" pitchFamily="49" charset="0"/>
              </a:rPr>
              <a:t>int</a:t>
            </a:r>
            <a:r>
              <a:rPr lang="en-GB" sz="2000" dirty="0" err="1" smtClean="0">
                <a:solidFill>
                  <a:schemeClr val="tx1">
                    <a:lumMod val="85000"/>
                    <a:lumOff val="15000"/>
                  </a:schemeClr>
                </a:solidFill>
                <a:latin typeface="Calibri" pitchFamily="34" charset="0"/>
              </a:rPr>
              <a:t>s</a:t>
            </a:r>
            <a:r>
              <a:rPr lang="en-GB" sz="2000"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and </a:t>
            </a:r>
            <a:r>
              <a:rPr lang="en-GB" b="1" dirty="0" err="1" smtClean="0">
                <a:solidFill>
                  <a:schemeClr val="tx1">
                    <a:lumMod val="85000"/>
                    <a:lumOff val="15000"/>
                  </a:schemeClr>
                </a:solidFill>
                <a:latin typeface="Courier New" pitchFamily="49" charset="0"/>
                <a:cs typeface="Courier New" pitchFamily="49" charset="0"/>
              </a:rPr>
              <a:t>int</a:t>
            </a:r>
            <a:r>
              <a:rPr lang="en-GB" sz="2000" dirty="0" err="1" smtClean="0">
                <a:solidFill>
                  <a:schemeClr val="tx1">
                    <a:lumMod val="85000"/>
                    <a:lumOff val="15000"/>
                  </a:schemeClr>
                </a:solidFill>
                <a:latin typeface="Calibri" pitchFamily="34" charset="0"/>
              </a:rPr>
              <a:t>s</a:t>
            </a:r>
            <a:r>
              <a:rPr lang="en-GB" sz="2000" dirty="0" smtClean="0">
                <a:solidFill>
                  <a:schemeClr val="tx1">
                    <a:lumMod val="85000"/>
                    <a:lumOff val="15000"/>
                  </a:schemeClr>
                </a:solidFill>
                <a:latin typeface="Calibri" pitchFamily="34" charset="0"/>
              </a:rPr>
              <a:t> to </a:t>
            </a:r>
            <a:r>
              <a:rPr lang="en-GB" sz="2000" dirty="0">
                <a:solidFill>
                  <a:schemeClr val="tx1">
                    <a:lumMod val="85000"/>
                    <a:lumOff val="15000"/>
                  </a:schemeClr>
                </a:solidFill>
                <a:latin typeface="Calibri" pitchFamily="34" charset="0"/>
              </a:rPr>
              <a:t>pointers.</a:t>
            </a:r>
          </a:p>
          <a:p>
            <a:endParaRPr lang="en-GB" sz="1000" dirty="0" smtClean="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It </a:t>
            </a:r>
            <a:r>
              <a:rPr lang="en-GB" sz="2000" dirty="0">
                <a:solidFill>
                  <a:schemeClr val="tx1">
                    <a:lumMod val="85000"/>
                    <a:lumOff val="15000"/>
                  </a:schemeClr>
                </a:solidFill>
                <a:latin typeface="Calibri" pitchFamily="34" charset="0"/>
              </a:rPr>
              <a:t>is </a:t>
            </a:r>
            <a:r>
              <a:rPr lang="en-GB" sz="2000" dirty="0" smtClean="0">
                <a:solidFill>
                  <a:schemeClr val="tx1">
                    <a:lumMod val="85000"/>
                    <a:lumOff val="15000"/>
                  </a:schemeClr>
                </a:solidFill>
                <a:latin typeface="Calibri" pitchFamily="34" charset="0"/>
              </a:rPr>
              <a:t>a </a:t>
            </a:r>
            <a:r>
              <a:rPr lang="en-GB" sz="2000" dirty="0">
                <a:solidFill>
                  <a:schemeClr val="tx1">
                    <a:lumMod val="85000"/>
                    <a:lumOff val="15000"/>
                  </a:schemeClr>
                </a:solidFill>
                <a:latin typeface="Calibri" pitchFamily="34" charset="0"/>
              </a:rPr>
              <a:t>dangerous language feature as it  “reinterprets” raw </a:t>
            </a:r>
            <a:r>
              <a:rPr lang="en-GB" sz="2000" dirty="0" smtClean="0">
                <a:solidFill>
                  <a:schemeClr val="tx1">
                    <a:lumMod val="85000"/>
                    <a:lumOff val="15000"/>
                  </a:schemeClr>
                </a:solidFill>
                <a:latin typeface="Calibri" pitchFamily="34" charset="0"/>
              </a:rPr>
              <a:t>byte as </a:t>
            </a:r>
            <a:r>
              <a:rPr lang="en-GB" sz="2000" dirty="0">
                <a:solidFill>
                  <a:schemeClr val="tx1">
                    <a:lumMod val="85000"/>
                    <a:lumOff val="15000"/>
                  </a:schemeClr>
                </a:solidFill>
                <a:latin typeface="Calibri" pitchFamily="34" charset="0"/>
              </a:rPr>
              <a:t>a different type without performing any type checking. Use with abandon if your life needs a bit of spice</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p:txBody>
      </p:sp>
      <p:sp>
        <p:nvSpPr>
          <p:cNvPr id="4" name="TextBox 3"/>
          <p:cNvSpPr txBox="1"/>
          <p:nvPr/>
        </p:nvSpPr>
        <p:spPr>
          <a:xfrm>
            <a:off x="1115616" y="93861"/>
            <a:ext cx="3240360" cy="461665"/>
          </a:xfrm>
          <a:prstGeom prst="rect">
            <a:avLst/>
          </a:prstGeom>
          <a:noFill/>
        </p:spPr>
        <p:txBody>
          <a:bodyPr wrap="square" rtlCol="0">
            <a:spAutoFit/>
          </a:bodyPr>
          <a:lstStyle/>
          <a:p>
            <a:r>
              <a:rPr lang="en-GB" sz="2400" cap="small" dirty="0" smtClean="0">
                <a:solidFill>
                  <a:schemeClr val="tx1">
                    <a:lumMod val="85000"/>
                    <a:lumOff val="15000"/>
                  </a:schemeClr>
                </a:solidFill>
                <a:latin typeface="Calibri" pitchFamily="34" charset="0"/>
              </a:rPr>
              <a:t>: </a:t>
            </a:r>
            <a:r>
              <a:rPr lang="en-GB" sz="2400" cap="small" dirty="0" err="1" smtClean="0">
                <a:solidFill>
                  <a:schemeClr val="tx1">
                    <a:lumMod val="85000"/>
                    <a:lumOff val="15000"/>
                  </a:schemeClr>
                </a:solidFill>
                <a:latin typeface="Calibri" pitchFamily="34" charset="0"/>
              </a:rPr>
              <a:t>Reinterpret_Cast</a:t>
            </a:r>
            <a:endParaRPr lang="en-GB" sz="2000" cap="small" dirty="0">
              <a:solidFill>
                <a:schemeClr val="tx1">
                  <a:lumMod val="85000"/>
                  <a:lumOff val="15000"/>
                </a:schemeClr>
              </a:solidFill>
              <a:latin typeface="Calibri"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80671"/>
            <a:ext cx="4402460" cy="5062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655659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0538"/>
            <a:ext cx="9612561" cy="516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6228184" y="188640"/>
            <a:ext cx="2736304" cy="2088232"/>
          </a:xfrm>
          <a:prstGeom prst="roundRect">
            <a:avLst/>
          </a:prstGeom>
          <a:solidFill>
            <a:srgbClr val="FFFFFF">
              <a:alpha val="6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txBox="1">
            <a:spLocks/>
          </p:cNvSpPr>
          <p:nvPr/>
        </p:nvSpPr>
        <p:spPr>
          <a:xfrm>
            <a:off x="6228184" y="123478"/>
            <a:ext cx="2736304"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None/>
            </a:pPr>
            <a:r>
              <a:rPr lang="en-GB" dirty="0" smtClean="0">
                <a:solidFill>
                  <a:schemeClr val="tx1"/>
                </a:solidFill>
                <a:effectLst/>
                <a:latin typeface="Calibri" pitchFamily="34" charset="0"/>
              </a:rPr>
              <a:t>Classes </a:t>
            </a:r>
          </a:p>
          <a:p>
            <a:pPr marL="0" indent="0" algn="ctr">
              <a:buNone/>
            </a:pPr>
            <a:r>
              <a:rPr lang="en-GB" dirty="0" smtClean="0">
                <a:solidFill>
                  <a:schemeClr val="tx1"/>
                </a:solidFill>
                <a:effectLst/>
                <a:latin typeface="Calibri" pitchFamily="34" charset="0"/>
              </a:rPr>
              <a:t>vs. Structures</a:t>
            </a:r>
            <a:endParaRPr lang="en-GB" dirty="0">
              <a:solidFill>
                <a:schemeClr val="tx1"/>
              </a:solidFill>
              <a:effectLst/>
              <a:latin typeface="Calibri" pitchFamily="34" charset="0"/>
            </a:endParaRPr>
          </a:p>
        </p:txBody>
      </p:sp>
    </p:spTree>
    <p:extLst>
      <p:ext uri="{BB962C8B-B14F-4D97-AF65-F5344CB8AC3E}">
        <p14:creationId xmlns:p14="http://schemas.microsoft.com/office/powerpoint/2010/main" val="361184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2505" y="1423973"/>
            <a:ext cx="5076825"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9512" y="528231"/>
            <a:ext cx="5616624" cy="1477328"/>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The key </a:t>
            </a:r>
            <a:r>
              <a:rPr lang="en-GB" sz="2000" dirty="0" smtClean="0">
                <a:solidFill>
                  <a:schemeClr val="tx1">
                    <a:lumMod val="85000"/>
                    <a:lumOff val="15000"/>
                  </a:schemeClr>
                </a:solidFill>
                <a:latin typeface="Calibri" pitchFamily="34" charset="0"/>
              </a:rPr>
              <a:t>difference </a:t>
            </a:r>
            <a:r>
              <a:rPr lang="en-GB" sz="2000" dirty="0">
                <a:solidFill>
                  <a:schemeClr val="tx1">
                    <a:lumMod val="85000"/>
                    <a:lumOff val="15000"/>
                  </a:schemeClr>
                </a:solidFill>
                <a:latin typeface="Calibri" pitchFamily="34" charset="0"/>
              </a:rPr>
              <a:t>between structures and classes (in C++) are that methods and data are public by default within a structure and private by default within a class. That’s it. </a:t>
            </a:r>
          </a:p>
          <a:p>
            <a:r>
              <a:rPr lang="en-GB" sz="1000" dirty="0">
                <a:solidFill>
                  <a:schemeClr val="tx1">
                    <a:lumMod val="85000"/>
                    <a:lumOff val="15000"/>
                  </a:schemeClr>
                </a:solidFill>
                <a:latin typeface="Calibri" pitchFamily="34" charset="0"/>
              </a:rPr>
              <a:t> </a:t>
            </a:r>
          </a:p>
        </p:txBody>
      </p:sp>
      <p:sp>
        <p:nvSpPr>
          <p:cNvPr id="6" name="Rectangle 2"/>
          <p:cNvSpPr txBox="1">
            <a:spLocks/>
          </p:cNvSpPr>
          <p:nvPr/>
        </p:nvSpPr>
        <p:spPr>
          <a:xfrm>
            <a:off x="35496" y="51470"/>
            <a:ext cx="7272808"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Difference Between Structures and Classes</a:t>
            </a:r>
            <a:endParaRPr lang="en-US" sz="2800" cap="small" dirty="0">
              <a:solidFill>
                <a:schemeClr val="tx1">
                  <a:lumMod val="85000"/>
                  <a:lumOff val="15000"/>
                </a:schemeClr>
              </a:solidFill>
              <a:latin typeface="Calibri" pitchFamily="34" charset="0"/>
            </a:endParaRPr>
          </a:p>
        </p:txBody>
      </p:sp>
      <p:sp>
        <p:nvSpPr>
          <p:cNvPr id="7" name="TextBox 6"/>
          <p:cNvSpPr txBox="1"/>
          <p:nvPr/>
        </p:nvSpPr>
        <p:spPr>
          <a:xfrm>
            <a:off x="179513" y="1923678"/>
            <a:ext cx="3492388" cy="3046988"/>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Whilst </a:t>
            </a:r>
            <a:r>
              <a:rPr lang="en-GB" sz="2000" dirty="0">
                <a:solidFill>
                  <a:schemeClr val="tx1">
                    <a:lumMod val="85000"/>
                    <a:lumOff val="15000"/>
                  </a:schemeClr>
                </a:solidFill>
                <a:latin typeface="Calibri" pitchFamily="34" charset="0"/>
              </a:rPr>
              <a:t>structures and classes are basically </a:t>
            </a:r>
            <a:r>
              <a:rPr lang="en-GB" sz="2000" dirty="0" smtClean="0">
                <a:solidFill>
                  <a:schemeClr val="tx1">
                    <a:lumMod val="85000"/>
                    <a:lumOff val="15000"/>
                  </a:schemeClr>
                </a:solidFill>
                <a:latin typeface="Calibri" pitchFamily="34" charset="0"/>
              </a:rPr>
              <a:t>identical, </a:t>
            </a:r>
            <a:r>
              <a:rPr lang="en-GB" sz="2000" dirty="0">
                <a:solidFill>
                  <a:schemeClr val="tx1">
                    <a:lumMod val="85000"/>
                    <a:lumOff val="15000"/>
                  </a:schemeClr>
                </a:solidFill>
                <a:latin typeface="Calibri" pitchFamily="34" charset="0"/>
              </a:rPr>
              <a:t>you should not use them in an identical manner. </a:t>
            </a:r>
            <a:endParaRPr lang="en-GB" sz="2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Structures are </a:t>
            </a:r>
            <a:r>
              <a:rPr lang="en-GB" sz="2000" dirty="0">
                <a:solidFill>
                  <a:schemeClr val="tx1">
                    <a:lumMod val="85000"/>
                    <a:lumOff val="15000"/>
                  </a:schemeClr>
                </a:solidFill>
                <a:latin typeface="Calibri" pitchFamily="34" charset="0"/>
              </a:rPr>
              <a:t>commonly </a:t>
            </a:r>
            <a:r>
              <a:rPr lang="en-GB" sz="2000" dirty="0" smtClean="0">
                <a:solidFill>
                  <a:schemeClr val="tx1">
                    <a:lumMod val="85000"/>
                    <a:lumOff val="15000"/>
                  </a:schemeClr>
                </a:solidFill>
                <a:latin typeface="Calibri" pitchFamily="34" charset="0"/>
              </a:rPr>
              <a:t>used to exclusively hold data</a:t>
            </a:r>
            <a:r>
              <a:rPr lang="en-GB" sz="2000" dirty="0">
                <a:solidFill>
                  <a:schemeClr val="tx1">
                    <a:lumMod val="85000"/>
                    <a:lumOff val="15000"/>
                  </a:schemeClr>
                </a:solidFill>
                <a:latin typeface="Calibri" pitchFamily="34" charset="0"/>
              </a:rPr>
              <a:t>, </a:t>
            </a:r>
            <a:r>
              <a:rPr lang="en-GB" sz="2000" dirty="0" smtClean="0">
                <a:solidFill>
                  <a:schemeClr val="tx1">
                    <a:lumMod val="85000"/>
                    <a:lumOff val="15000"/>
                  </a:schemeClr>
                </a:solidFill>
                <a:latin typeface="Calibri" pitchFamily="34" charset="0"/>
              </a:rPr>
              <a:t>with classes </a:t>
            </a:r>
            <a:r>
              <a:rPr lang="en-GB" sz="2000" dirty="0">
                <a:solidFill>
                  <a:schemeClr val="tx1">
                    <a:lumMod val="85000"/>
                    <a:lumOff val="15000"/>
                  </a:schemeClr>
                </a:solidFill>
                <a:latin typeface="Calibri" pitchFamily="34" charset="0"/>
              </a:rPr>
              <a:t>used if a combination of data and </a:t>
            </a:r>
            <a:r>
              <a:rPr lang="en-GB" sz="2000" dirty="0" smtClean="0">
                <a:solidFill>
                  <a:schemeClr val="tx1">
                    <a:lumMod val="85000"/>
                    <a:lumOff val="15000"/>
                  </a:schemeClr>
                </a:solidFill>
                <a:latin typeface="Calibri" pitchFamily="34" charset="0"/>
              </a:rPr>
              <a:t>functionality </a:t>
            </a:r>
            <a:r>
              <a:rPr lang="en-GB" sz="2000" dirty="0">
                <a:solidFill>
                  <a:schemeClr val="tx1">
                    <a:lumMod val="85000"/>
                    <a:lumOff val="15000"/>
                  </a:schemeClr>
                </a:solidFill>
                <a:latin typeface="Calibri" pitchFamily="34" charset="0"/>
              </a:rPr>
              <a:t>is required.</a:t>
            </a:r>
          </a:p>
        </p:txBody>
      </p:sp>
    </p:spTree>
    <p:extLst>
      <p:ext uri="{BB962C8B-B14F-4D97-AF65-F5344CB8AC3E}">
        <p14:creationId xmlns:p14="http://schemas.microsoft.com/office/powerpoint/2010/main" val="86464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6746"/>
            <a:ext cx="3744416" cy="480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4788024" y="267494"/>
            <a:ext cx="406423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Font typeface="Georgia" pitchFamily="18" charset="0"/>
              <a:buNone/>
            </a:pPr>
            <a:r>
              <a:rPr lang="en-GB" sz="1800" smtClean="0">
                <a:solidFill>
                  <a:schemeClr val="tx1"/>
                </a:solidFill>
                <a:effectLst/>
                <a:latin typeface="Calibri" pitchFamily="34" charset="0"/>
              </a:rPr>
              <a:t>C</a:t>
            </a:r>
            <a:r>
              <a:rPr lang="en-GB" sz="1800" dirty="0" smtClean="0">
                <a:solidFill>
                  <a:schemeClr val="tx1"/>
                </a:solidFill>
                <a:effectLst/>
                <a:latin typeface="Calibri" pitchFamily="34" charset="0"/>
              </a:rPr>
              <a:t>++11 offers a number of means of casting classes (and data). Some of the casts have very specific uses.</a:t>
            </a:r>
            <a:endParaRPr lang="en-GB" sz="1800" dirty="0">
              <a:solidFill>
                <a:schemeClr val="tx1"/>
              </a:solidFill>
              <a:effectLst/>
              <a:latin typeface="Calibri" pitchFamily="34" charset="0"/>
            </a:endParaRPr>
          </a:p>
        </p:txBody>
      </p:sp>
      <p:sp>
        <p:nvSpPr>
          <p:cNvPr id="4" name="Title 1"/>
          <p:cNvSpPr txBox="1">
            <a:spLocks/>
          </p:cNvSpPr>
          <p:nvPr/>
        </p:nvSpPr>
        <p:spPr>
          <a:xfrm>
            <a:off x="107504" y="110293"/>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Font typeface="Georgia" pitchFamily="18" charset="0"/>
              <a:buNone/>
            </a:pPr>
            <a:r>
              <a:rPr lang="en-GB" sz="2800" dirty="0" smtClean="0">
                <a:solidFill>
                  <a:schemeClr val="tx1"/>
                </a:solidFill>
                <a:effectLst/>
                <a:latin typeface="Calibri" pitchFamily="34" charset="0"/>
              </a:rPr>
              <a:t>Key takeaways:</a:t>
            </a:r>
            <a:endParaRPr lang="en-GB" sz="2800" dirty="0">
              <a:solidFill>
                <a:schemeClr val="tx1"/>
              </a:solidFill>
              <a:effectLst/>
              <a:latin typeface="Calibri" pitchFamily="34" charset="0"/>
            </a:endParaRPr>
          </a:p>
        </p:txBody>
      </p:sp>
    </p:spTree>
    <p:extLst>
      <p:ext uri="{BB962C8B-B14F-4D97-AF65-F5344CB8AC3E}">
        <p14:creationId xmlns:p14="http://schemas.microsoft.com/office/powerpoint/2010/main" val="230198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p:cNvSpPr txBox="1">
            <a:spLocks/>
          </p:cNvSpPr>
          <p:nvPr/>
        </p:nvSpPr>
        <p:spPr>
          <a:xfrm>
            <a:off x="6268401" y="915566"/>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None/>
            </a:pPr>
            <a:r>
              <a:rPr lang="en-GB" sz="4400" dirty="0" smtClean="0">
                <a:solidFill>
                  <a:schemeClr val="tx1"/>
                </a:solidFill>
                <a:effectLst/>
                <a:latin typeface="Courier New" pitchFamily="49" charset="0"/>
                <a:cs typeface="Courier New" pitchFamily="49" charset="0"/>
              </a:rPr>
              <a:t>this</a:t>
            </a:r>
            <a:endParaRPr lang="en-GB" dirty="0">
              <a:solidFill>
                <a:schemeClr val="tx1"/>
              </a:solidFill>
              <a:effectLst/>
              <a:latin typeface="Calibri" pitchFamily="34" charset="0"/>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1550"/>
            <a:ext cx="6012160" cy="3306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3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627534"/>
            <a:ext cx="8856984" cy="2092881"/>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When two instances of the same class are created </a:t>
            </a:r>
            <a:r>
              <a:rPr lang="en-GB" sz="2000" dirty="0" smtClean="0">
                <a:solidFill>
                  <a:schemeClr val="tx1">
                    <a:lumMod val="85000"/>
                    <a:lumOff val="15000"/>
                  </a:schemeClr>
                </a:solidFill>
                <a:latin typeface="Calibri" pitchFamily="34" charset="0"/>
              </a:rPr>
              <a:t>two </a:t>
            </a:r>
            <a:r>
              <a:rPr lang="en-GB" sz="2000" dirty="0">
                <a:solidFill>
                  <a:schemeClr val="tx1">
                    <a:lumMod val="85000"/>
                    <a:lumOff val="15000"/>
                  </a:schemeClr>
                </a:solidFill>
                <a:latin typeface="Calibri" pitchFamily="34" charset="0"/>
              </a:rPr>
              <a:t>chunks of memory </a:t>
            </a:r>
            <a:r>
              <a:rPr lang="en-GB" sz="2000" dirty="0" smtClean="0">
                <a:solidFill>
                  <a:schemeClr val="tx1">
                    <a:lumMod val="85000"/>
                    <a:lumOff val="15000"/>
                  </a:schemeClr>
                </a:solidFill>
                <a:latin typeface="Calibri" pitchFamily="34" charset="0"/>
              </a:rPr>
              <a:t>are set </a:t>
            </a:r>
            <a:r>
              <a:rPr lang="en-GB" sz="2000" dirty="0">
                <a:solidFill>
                  <a:schemeClr val="tx1">
                    <a:lumMod val="85000"/>
                    <a:lumOff val="15000"/>
                  </a:schemeClr>
                </a:solidFill>
                <a:latin typeface="Calibri" pitchFamily="34" charset="0"/>
              </a:rPr>
              <a:t>aside to hold the object’s data </a:t>
            </a:r>
            <a:r>
              <a:rPr lang="en-GB" sz="2000" dirty="0" smtClean="0">
                <a:solidFill>
                  <a:schemeClr val="tx1">
                    <a:lumMod val="85000"/>
                    <a:lumOff val="15000"/>
                  </a:schemeClr>
                </a:solidFill>
                <a:latin typeface="Calibri" pitchFamily="34" charset="0"/>
              </a:rPr>
              <a:t>members. The </a:t>
            </a:r>
            <a:r>
              <a:rPr lang="en-GB" sz="2000" dirty="0">
                <a:solidFill>
                  <a:schemeClr val="tx1">
                    <a:lumMod val="85000"/>
                    <a:lumOff val="15000"/>
                  </a:schemeClr>
                </a:solidFill>
                <a:latin typeface="Calibri" pitchFamily="34" charset="0"/>
              </a:rPr>
              <a:t>executable code associated with defined class methods is stored </a:t>
            </a:r>
            <a:r>
              <a:rPr lang="en-GB" sz="2000" dirty="0" smtClean="0">
                <a:solidFill>
                  <a:schemeClr val="tx1">
                    <a:lumMod val="85000"/>
                    <a:lumOff val="15000"/>
                  </a:schemeClr>
                </a:solidFill>
                <a:latin typeface="Calibri" pitchFamily="34" charset="0"/>
              </a:rPr>
              <a:t>separately.  </a:t>
            </a:r>
            <a:r>
              <a:rPr lang="en-GB" sz="2000" dirty="0">
                <a:solidFill>
                  <a:schemeClr val="tx1">
                    <a:lumMod val="85000"/>
                    <a:lumOff val="15000"/>
                  </a:schemeClr>
                </a:solidFill>
                <a:latin typeface="Calibri" pitchFamily="34" charset="0"/>
              </a:rPr>
              <a:t>Only one instance of the executable code is held in memory and used by all instances of that class</a:t>
            </a:r>
            <a:r>
              <a:rPr lang="en-GB" sz="2000" dirty="0" smtClean="0">
                <a:solidFill>
                  <a:schemeClr val="tx1">
                    <a:lumMod val="85000"/>
                    <a:lumOff val="15000"/>
                  </a:schemeClr>
                </a:solidFill>
                <a:latin typeface="Calibri" pitchFamily="34" charset="0"/>
              </a:rPr>
              <a:t>.</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How do invoked methods know which object (address in memory) they should manipulate?</a:t>
            </a:r>
          </a:p>
        </p:txBody>
      </p:sp>
      <p:graphicFrame>
        <p:nvGraphicFramePr>
          <p:cNvPr id="15" name="Diagram 14"/>
          <p:cNvGraphicFramePr/>
          <p:nvPr>
            <p:extLst>
              <p:ext uri="{D42A27DB-BD31-4B8C-83A1-F6EECF244321}">
                <p14:modId xmlns:p14="http://schemas.microsoft.com/office/powerpoint/2010/main" val="839404225"/>
              </p:ext>
            </p:extLst>
          </p:nvPr>
        </p:nvGraphicFramePr>
        <p:xfrm>
          <a:off x="327786" y="3761046"/>
          <a:ext cx="1219878" cy="147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Diagram 15"/>
          <p:cNvGraphicFramePr/>
          <p:nvPr>
            <p:extLst>
              <p:ext uri="{D42A27DB-BD31-4B8C-83A1-F6EECF244321}">
                <p14:modId xmlns:p14="http://schemas.microsoft.com/office/powerpoint/2010/main" val="4008109109"/>
              </p:ext>
            </p:extLst>
          </p:nvPr>
        </p:nvGraphicFramePr>
        <p:xfrm>
          <a:off x="1547664" y="3761046"/>
          <a:ext cx="504056" cy="1475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7" name="Diagram 16"/>
          <p:cNvGraphicFramePr/>
          <p:nvPr>
            <p:extLst>
              <p:ext uri="{D42A27DB-BD31-4B8C-83A1-F6EECF244321}">
                <p14:modId xmlns:p14="http://schemas.microsoft.com/office/powerpoint/2010/main" val="2249323037"/>
              </p:ext>
            </p:extLst>
          </p:nvPr>
        </p:nvGraphicFramePr>
        <p:xfrm>
          <a:off x="2051720" y="3761046"/>
          <a:ext cx="1219878" cy="1475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8" name="Diagram 17"/>
          <p:cNvGraphicFramePr/>
          <p:nvPr>
            <p:extLst>
              <p:ext uri="{D42A27DB-BD31-4B8C-83A1-F6EECF244321}">
                <p14:modId xmlns:p14="http://schemas.microsoft.com/office/powerpoint/2010/main" val="2272743583"/>
              </p:ext>
            </p:extLst>
          </p:nvPr>
        </p:nvGraphicFramePr>
        <p:xfrm>
          <a:off x="3275856" y="3905062"/>
          <a:ext cx="3312368" cy="133098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9" name="Diagram 18"/>
          <p:cNvGraphicFramePr/>
          <p:nvPr>
            <p:extLst>
              <p:ext uri="{D42A27DB-BD31-4B8C-83A1-F6EECF244321}">
                <p14:modId xmlns:p14="http://schemas.microsoft.com/office/powerpoint/2010/main" val="4119640827"/>
              </p:ext>
            </p:extLst>
          </p:nvPr>
        </p:nvGraphicFramePr>
        <p:xfrm>
          <a:off x="6588224" y="3761046"/>
          <a:ext cx="1219878" cy="14750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20" name="Left Brace 19"/>
          <p:cNvSpPr/>
          <p:nvPr/>
        </p:nvSpPr>
        <p:spPr>
          <a:xfrm rot="16200000" flipH="1">
            <a:off x="792452" y="3661456"/>
            <a:ext cx="350748" cy="295580"/>
          </a:xfrm>
          <a:prstGeom prst="leftBrace">
            <a:avLst>
              <a:gd name="adj1" fmla="val 8333"/>
              <a:gd name="adj2" fmla="val 49635"/>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21" name="TextBox 20"/>
          <p:cNvSpPr txBox="1"/>
          <p:nvPr/>
        </p:nvSpPr>
        <p:spPr>
          <a:xfrm>
            <a:off x="120858" y="2931790"/>
            <a:ext cx="2002870" cy="523220"/>
          </a:xfrm>
          <a:prstGeom prst="rect">
            <a:avLst/>
          </a:prstGeom>
          <a:noFill/>
        </p:spPr>
        <p:txBody>
          <a:bodyPr wrap="square" rtlCol="0">
            <a:spAutoFit/>
          </a:bodyPr>
          <a:lstStyle/>
          <a:p>
            <a:pPr algn="ctr"/>
            <a:r>
              <a:rPr lang="en-GB" sz="1400" dirty="0" smtClean="0">
                <a:solidFill>
                  <a:schemeClr val="tx1">
                    <a:lumMod val="85000"/>
                    <a:lumOff val="15000"/>
                  </a:schemeClr>
                </a:solidFill>
                <a:latin typeface="Calibri" pitchFamily="34" charset="0"/>
              </a:rPr>
              <a:t>Machine instructions for Foo’s methods</a:t>
            </a:r>
            <a:endParaRPr lang="en-GB" sz="1400" dirty="0">
              <a:solidFill>
                <a:schemeClr val="tx1">
                  <a:lumMod val="85000"/>
                  <a:lumOff val="15000"/>
                </a:schemeClr>
              </a:solidFill>
              <a:latin typeface="Calibri" pitchFamily="34" charset="0"/>
            </a:endParaRPr>
          </a:p>
        </p:txBody>
      </p:sp>
      <p:sp>
        <p:nvSpPr>
          <p:cNvPr id="25" name="Right Arrow 24"/>
          <p:cNvSpPr/>
          <p:nvPr/>
        </p:nvSpPr>
        <p:spPr>
          <a:xfrm>
            <a:off x="3383868" y="4337110"/>
            <a:ext cx="324036" cy="196955"/>
          </a:xfrm>
          <a:prstGeom prst="rightArrow">
            <a:avLst>
              <a:gd name="adj1" fmla="val 57699"/>
              <a:gd name="adj2" fmla="val 52195"/>
            </a:avLst>
          </a:prstGeom>
          <a:solidFill>
            <a:srgbClr val="FFFF00"/>
          </a:solidFill>
          <a:ln>
            <a:solidFill>
              <a:srgbClr val="FFFF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26" name="Right Arrow 25"/>
          <p:cNvSpPr/>
          <p:nvPr/>
        </p:nvSpPr>
        <p:spPr>
          <a:xfrm rot="10800000">
            <a:off x="5904148" y="4337110"/>
            <a:ext cx="324036" cy="196955"/>
          </a:xfrm>
          <a:prstGeom prst="rightArrow">
            <a:avLst>
              <a:gd name="adj1" fmla="val 57699"/>
              <a:gd name="adj2" fmla="val 52195"/>
            </a:avLst>
          </a:prstGeom>
          <a:solidFill>
            <a:srgbClr val="FFFF00"/>
          </a:solidFill>
          <a:ln>
            <a:solidFill>
              <a:srgbClr val="FFFF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27" name="TextBox 26"/>
          <p:cNvSpPr txBox="1"/>
          <p:nvPr/>
        </p:nvSpPr>
        <p:spPr>
          <a:xfrm>
            <a:off x="539552" y="4265102"/>
            <a:ext cx="792088" cy="369332"/>
          </a:xfrm>
          <a:prstGeom prst="rect">
            <a:avLst/>
          </a:prstGeom>
          <a:noFill/>
        </p:spPr>
        <p:txBody>
          <a:bodyPr wrap="square" rtlCol="0">
            <a:spAutoFit/>
          </a:bodyPr>
          <a:lstStyle/>
          <a:p>
            <a:r>
              <a:rPr lang="en-GB" dirty="0" smtClean="0">
                <a:solidFill>
                  <a:schemeClr val="bg1"/>
                </a:solidFill>
                <a:latin typeface="Calibri" pitchFamily="34" charset="0"/>
              </a:rPr>
              <a:t>Code</a:t>
            </a:r>
            <a:endParaRPr lang="en-GB" sz="1400" dirty="0">
              <a:solidFill>
                <a:schemeClr val="bg1"/>
              </a:solidFill>
              <a:latin typeface="Calibri" pitchFamily="34" charset="0"/>
            </a:endParaRPr>
          </a:p>
        </p:txBody>
      </p:sp>
      <p:sp>
        <p:nvSpPr>
          <p:cNvPr id="28" name="TextBox 27"/>
          <p:cNvSpPr txBox="1"/>
          <p:nvPr/>
        </p:nvSpPr>
        <p:spPr>
          <a:xfrm rot="16200000">
            <a:off x="1399001" y="4260456"/>
            <a:ext cx="792088" cy="369332"/>
          </a:xfrm>
          <a:prstGeom prst="rect">
            <a:avLst/>
          </a:prstGeom>
          <a:noFill/>
        </p:spPr>
        <p:txBody>
          <a:bodyPr wrap="square" rtlCol="0">
            <a:spAutoFit/>
          </a:bodyPr>
          <a:lstStyle/>
          <a:p>
            <a:r>
              <a:rPr lang="en-GB" dirty="0" smtClean="0">
                <a:solidFill>
                  <a:schemeClr val="bg1"/>
                </a:solidFill>
                <a:latin typeface="Calibri" pitchFamily="34" charset="0"/>
              </a:rPr>
              <a:t>Static</a:t>
            </a:r>
            <a:endParaRPr lang="en-GB" sz="1400" dirty="0">
              <a:solidFill>
                <a:schemeClr val="bg1"/>
              </a:solidFill>
              <a:latin typeface="Calibri" pitchFamily="34" charset="0"/>
            </a:endParaRPr>
          </a:p>
        </p:txBody>
      </p:sp>
      <p:sp>
        <p:nvSpPr>
          <p:cNvPr id="29" name="TextBox 28"/>
          <p:cNvSpPr txBox="1"/>
          <p:nvPr/>
        </p:nvSpPr>
        <p:spPr>
          <a:xfrm>
            <a:off x="2267744" y="4265102"/>
            <a:ext cx="792088" cy="369332"/>
          </a:xfrm>
          <a:prstGeom prst="rect">
            <a:avLst/>
          </a:prstGeom>
          <a:noFill/>
        </p:spPr>
        <p:txBody>
          <a:bodyPr wrap="square" rtlCol="0">
            <a:spAutoFit/>
          </a:bodyPr>
          <a:lstStyle/>
          <a:p>
            <a:r>
              <a:rPr lang="en-GB" dirty="0" smtClean="0">
                <a:solidFill>
                  <a:schemeClr val="bg1"/>
                </a:solidFill>
                <a:latin typeface="Calibri" pitchFamily="34" charset="0"/>
              </a:rPr>
              <a:t>Heap</a:t>
            </a:r>
            <a:endParaRPr lang="en-GB" sz="1400" dirty="0">
              <a:solidFill>
                <a:schemeClr val="bg1"/>
              </a:solidFill>
              <a:latin typeface="Calibri" pitchFamily="34" charset="0"/>
            </a:endParaRPr>
          </a:p>
        </p:txBody>
      </p:sp>
      <p:sp>
        <p:nvSpPr>
          <p:cNvPr id="30" name="TextBox 29"/>
          <p:cNvSpPr txBox="1"/>
          <p:nvPr/>
        </p:nvSpPr>
        <p:spPr>
          <a:xfrm>
            <a:off x="4139952" y="4265102"/>
            <a:ext cx="1638182" cy="369332"/>
          </a:xfrm>
          <a:prstGeom prst="rect">
            <a:avLst/>
          </a:prstGeom>
          <a:noFill/>
        </p:spPr>
        <p:txBody>
          <a:bodyPr wrap="square" rtlCol="0">
            <a:spAutoFit/>
          </a:bodyPr>
          <a:lstStyle/>
          <a:p>
            <a:r>
              <a:rPr lang="en-GB" dirty="0" smtClean="0">
                <a:latin typeface="Calibri" pitchFamily="34" charset="0"/>
              </a:rPr>
              <a:t>Free memory</a:t>
            </a:r>
            <a:endParaRPr lang="en-GB" sz="1400" dirty="0">
              <a:latin typeface="Calibri" pitchFamily="34" charset="0"/>
            </a:endParaRPr>
          </a:p>
        </p:txBody>
      </p:sp>
      <p:sp>
        <p:nvSpPr>
          <p:cNvPr id="31" name="TextBox 30"/>
          <p:cNvSpPr txBox="1"/>
          <p:nvPr/>
        </p:nvSpPr>
        <p:spPr>
          <a:xfrm>
            <a:off x="6660232" y="4265102"/>
            <a:ext cx="792088" cy="369332"/>
          </a:xfrm>
          <a:prstGeom prst="rect">
            <a:avLst/>
          </a:prstGeom>
          <a:noFill/>
        </p:spPr>
        <p:txBody>
          <a:bodyPr wrap="square" rtlCol="0">
            <a:spAutoFit/>
          </a:bodyPr>
          <a:lstStyle/>
          <a:p>
            <a:r>
              <a:rPr lang="en-GB" dirty="0" smtClean="0">
                <a:solidFill>
                  <a:schemeClr val="bg1"/>
                </a:solidFill>
                <a:latin typeface="Calibri" pitchFamily="34" charset="0"/>
              </a:rPr>
              <a:t>Stack</a:t>
            </a:r>
            <a:endParaRPr lang="en-GB" sz="1400" dirty="0">
              <a:solidFill>
                <a:schemeClr val="bg1"/>
              </a:solidFill>
              <a:latin typeface="Calibri" pitchFamily="34" charset="0"/>
            </a:endParaRPr>
          </a:p>
        </p:txBody>
      </p:sp>
      <p:cxnSp>
        <p:nvCxnSpPr>
          <p:cNvPr id="32" name="Straight Connector 31"/>
          <p:cNvCxnSpPr/>
          <p:nvPr/>
        </p:nvCxnSpPr>
        <p:spPr>
          <a:xfrm flipH="1">
            <a:off x="967826" y="3435846"/>
            <a:ext cx="446" cy="167658"/>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Left Brace 35"/>
          <p:cNvSpPr/>
          <p:nvPr/>
        </p:nvSpPr>
        <p:spPr>
          <a:xfrm rot="16200000" flipH="1">
            <a:off x="2518757" y="3735351"/>
            <a:ext cx="350748" cy="147790"/>
          </a:xfrm>
          <a:prstGeom prst="leftBrace">
            <a:avLst>
              <a:gd name="adj1" fmla="val 8333"/>
              <a:gd name="adj2" fmla="val 49635"/>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37" name="TextBox 36"/>
          <p:cNvSpPr txBox="1"/>
          <p:nvPr/>
        </p:nvSpPr>
        <p:spPr>
          <a:xfrm>
            <a:off x="2267744" y="2931790"/>
            <a:ext cx="2002870" cy="307777"/>
          </a:xfrm>
          <a:prstGeom prst="rect">
            <a:avLst/>
          </a:prstGeom>
          <a:noFill/>
        </p:spPr>
        <p:txBody>
          <a:bodyPr wrap="square" rtlCol="0">
            <a:spAutoFit/>
          </a:bodyPr>
          <a:lstStyle/>
          <a:p>
            <a:pPr algn="ctr"/>
            <a:r>
              <a:rPr lang="en-GB" sz="1400" b="1" dirty="0">
                <a:latin typeface="Courier New" pitchFamily="49" charset="0"/>
                <a:ea typeface="Calibri"/>
                <a:cs typeface="Courier New" pitchFamily="49" charset="0"/>
              </a:rPr>
              <a:t>a</a:t>
            </a:r>
            <a:r>
              <a:rPr lang="en-GB" sz="1400" dirty="0" smtClean="0">
                <a:solidFill>
                  <a:schemeClr val="tx1">
                    <a:lumMod val="85000"/>
                    <a:lumOff val="15000"/>
                  </a:schemeClr>
                </a:solidFill>
                <a:latin typeface="Calibri" pitchFamily="34" charset="0"/>
              </a:rPr>
              <a:t>’s data members</a:t>
            </a:r>
            <a:endParaRPr lang="en-GB" sz="1400" dirty="0">
              <a:solidFill>
                <a:schemeClr val="tx1">
                  <a:lumMod val="85000"/>
                  <a:lumOff val="15000"/>
                </a:schemeClr>
              </a:solidFill>
              <a:latin typeface="Calibri" pitchFamily="34" charset="0"/>
            </a:endParaRPr>
          </a:p>
        </p:txBody>
      </p:sp>
      <p:cxnSp>
        <p:nvCxnSpPr>
          <p:cNvPr id="38" name="Straight Connector 37"/>
          <p:cNvCxnSpPr/>
          <p:nvPr/>
        </p:nvCxnSpPr>
        <p:spPr>
          <a:xfrm flipH="1">
            <a:off x="2699346" y="3219822"/>
            <a:ext cx="446" cy="363937"/>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2483768" y="3200077"/>
            <a:ext cx="2002870" cy="307777"/>
          </a:xfrm>
          <a:prstGeom prst="rect">
            <a:avLst/>
          </a:prstGeom>
          <a:noFill/>
        </p:spPr>
        <p:txBody>
          <a:bodyPr wrap="square" rtlCol="0">
            <a:spAutoFit/>
          </a:bodyPr>
          <a:lstStyle/>
          <a:p>
            <a:pPr algn="ctr"/>
            <a:r>
              <a:rPr lang="en-GB" sz="1400" b="1" dirty="0">
                <a:latin typeface="Courier New" pitchFamily="49" charset="0"/>
                <a:ea typeface="Calibri"/>
                <a:cs typeface="Courier New" pitchFamily="49" charset="0"/>
              </a:rPr>
              <a:t>b</a:t>
            </a:r>
            <a:r>
              <a:rPr lang="en-GB" sz="1400" dirty="0" smtClean="0">
                <a:solidFill>
                  <a:schemeClr val="tx1">
                    <a:lumMod val="85000"/>
                    <a:lumOff val="15000"/>
                  </a:schemeClr>
                </a:solidFill>
                <a:latin typeface="Calibri" pitchFamily="34" charset="0"/>
              </a:rPr>
              <a:t>’s data members</a:t>
            </a:r>
            <a:endParaRPr lang="en-GB" sz="1400" dirty="0">
              <a:solidFill>
                <a:schemeClr val="tx1">
                  <a:lumMod val="85000"/>
                  <a:lumOff val="15000"/>
                </a:schemeClr>
              </a:solidFill>
              <a:latin typeface="Calibri" pitchFamily="34" charset="0"/>
            </a:endParaRPr>
          </a:p>
        </p:txBody>
      </p:sp>
      <p:graphicFrame>
        <p:nvGraphicFramePr>
          <p:cNvPr id="40" name="Table 39"/>
          <p:cNvGraphicFramePr>
            <a:graphicFrameLocks noGrp="1"/>
          </p:cNvGraphicFramePr>
          <p:nvPr>
            <p:extLst>
              <p:ext uri="{D42A27DB-BD31-4B8C-83A1-F6EECF244321}">
                <p14:modId xmlns:p14="http://schemas.microsoft.com/office/powerpoint/2010/main" val="1020465087"/>
              </p:ext>
            </p:extLst>
          </p:nvPr>
        </p:nvGraphicFramePr>
        <p:xfrm>
          <a:off x="4427984" y="2753129"/>
          <a:ext cx="3404789" cy="1057656"/>
        </p:xfrm>
        <a:graphic>
          <a:graphicData uri="http://schemas.openxmlformats.org/drawingml/2006/table">
            <a:tbl>
              <a:tblPr firstRow="1" firstCol="1" bandRow="1">
                <a:tableStyleId>{3B4B98B0-60AC-42C2-AFA5-B58CD77FA1E5}</a:tableStyleId>
              </a:tblPr>
              <a:tblGrid>
                <a:gridCol w="285292"/>
                <a:gridCol w="3119497"/>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70C0"/>
                          </a:solidFill>
                          <a:effectLst/>
                          <a:latin typeface="Courier New" pitchFamily="49" charset="0"/>
                          <a:ea typeface="Calibri"/>
                          <a:cs typeface="Courier New" pitchFamily="49" charset="0"/>
                        </a:rPr>
                        <a:t>class </a:t>
                      </a:r>
                      <a:r>
                        <a:rPr lang="en-GB" sz="1400" b="1" dirty="0" smtClean="0">
                          <a:solidFill>
                            <a:schemeClr val="tx1"/>
                          </a:solidFill>
                          <a:effectLst/>
                          <a:latin typeface="Courier New" pitchFamily="49" charset="0"/>
                          <a:ea typeface="Calibri"/>
                          <a:cs typeface="Courier New" pitchFamily="49" charset="0"/>
                        </a:rPr>
                        <a:t>Foo</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err="1" smtClean="0">
                          <a:solidFill>
                            <a:srgbClr val="0070C0"/>
                          </a:solidFill>
                          <a:effectLst/>
                          <a:latin typeface="Courier New" pitchFamily="49" charset="0"/>
                          <a:ea typeface="Calibri"/>
                          <a:cs typeface="Courier New" pitchFamily="49" charset="0"/>
                        </a:rPr>
                        <a:t>int</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dat</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smtClean="0">
                          <a:solidFill>
                            <a:srgbClr val="0070C0"/>
                          </a:solidFill>
                          <a:effectLst/>
                          <a:latin typeface="Courier New" pitchFamily="49" charset="0"/>
                          <a:ea typeface="Calibri"/>
                          <a:cs typeface="Courier New" pitchFamily="49" charset="0"/>
                        </a:rPr>
                        <a:t>void</a:t>
                      </a:r>
                      <a:r>
                        <a:rPr lang="en-GB" sz="1400" b="1" baseline="0" dirty="0" smtClean="0">
                          <a:solidFill>
                            <a:schemeClr val="tx1"/>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doWork</a:t>
                      </a:r>
                      <a:r>
                        <a:rPr lang="en-GB" sz="1400" b="1" baseline="0" dirty="0" smtClean="0">
                          <a:solidFill>
                            <a:schemeClr val="tx1"/>
                          </a:solidFill>
                          <a:effectLst/>
                          <a:latin typeface="Courier New" pitchFamily="49" charset="0"/>
                          <a:ea typeface="Calibri"/>
                          <a:cs typeface="Courier New" pitchFamily="49" charset="0"/>
                        </a:rPr>
                        <a:t>() };</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Foo *a</a:t>
                      </a:r>
                      <a:r>
                        <a:rPr lang="en-GB" sz="1400" b="1" baseline="0" dirty="0" smtClean="0">
                          <a:solidFill>
                            <a:schemeClr val="tx1"/>
                          </a:solidFill>
                          <a:effectLst/>
                          <a:latin typeface="Courier New" pitchFamily="49" charset="0"/>
                          <a:ea typeface="Calibri"/>
                          <a:cs typeface="Courier New" pitchFamily="49" charset="0"/>
                        </a:rPr>
                        <a:t> = new Foo;</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Foo *b</a:t>
                      </a:r>
                      <a:r>
                        <a:rPr lang="en-GB" sz="1400" b="1" baseline="0" dirty="0" smtClean="0">
                          <a:solidFill>
                            <a:schemeClr val="tx1"/>
                          </a:solidFill>
                          <a:effectLst/>
                          <a:latin typeface="Courier New" pitchFamily="49" charset="0"/>
                          <a:ea typeface="Calibri"/>
                          <a:cs typeface="Courier New" pitchFamily="49" charset="0"/>
                        </a:rPr>
                        <a:t> = new Foo;</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1" name="Left Brace 40"/>
          <p:cNvSpPr/>
          <p:nvPr/>
        </p:nvSpPr>
        <p:spPr>
          <a:xfrm rot="16200000" flipH="1">
            <a:off x="2670321" y="3762641"/>
            <a:ext cx="350748" cy="147790"/>
          </a:xfrm>
          <a:prstGeom prst="leftBrace">
            <a:avLst>
              <a:gd name="adj1" fmla="val 8333"/>
              <a:gd name="adj2" fmla="val 49635"/>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cxnSp>
        <p:nvCxnSpPr>
          <p:cNvPr id="43" name="Straight Connector 42"/>
          <p:cNvCxnSpPr/>
          <p:nvPr/>
        </p:nvCxnSpPr>
        <p:spPr>
          <a:xfrm>
            <a:off x="2851746" y="3435846"/>
            <a:ext cx="0" cy="144016"/>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425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20" grpId="0" animBg="1"/>
      <p:bldP spid="21" grpId="0"/>
      <p:bldP spid="25" grpId="0" animBg="1"/>
      <p:bldP spid="26" grpId="0" animBg="1"/>
      <p:bldP spid="27" grpId="0"/>
      <p:bldP spid="28" grpId="0"/>
      <p:bldP spid="29" grpId="0"/>
      <p:bldP spid="30" grpId="0"/>
      <p:bldP spid="31" grpId="0"/>
      <p:bldP spid="36" grpId="0" animBg="1"/>
      <p:bldP spid="37" grpId="0"/>
      <p:bldP spid="39" grpId="0"/>
      <p:bldP spid="4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627534"/>
            <a:ext cx="3744416" cy="3785652"/>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This can be </a:t>
            </a:r>
            <a:r>
              <a:rPr lang="en-GB" sz="2000" dirty="0" smtClean="0">
                <a:solidFill>
                  <a:schemeClr val="tx1">
                    <a:lumMod val="85000"/>
                    <a:lumOff val="15000"/>
                  </a:schemeClr>
                </a:solidFill>
                <a:latin typeface="Calibri" pitchFamily="34" charset="0"/>
              </a:rPr>
              <a:t>done by </a:t>
            </a:r>
            <a:r>
              <a:rPr lang="en-GB" sz="2000" dirty="0">
                <a:solidFill>
                  <a:schemeClr val="tx1">
                    <a:lumMod val="85000"/>
                    <a:lumOff val="15000"/>
                  </a:schemeClr>
                </a:solidFill>
                <a:latin typeface="Calibri" pitchFamily="34" charset="0"/>
              </a:rPr>
              <a:t>passing the address of the object </a:t>
            </a:r>
            <a:r>
              <a:rPr lang="en-GB" sz="2000" dirty="0" smtClean="0">
                <a:solidFill>
                  <a:schemeClr val="tx1">
                    <a:lumMod val="85000"/>
                    <a:lumOff val="15000"/>
                  </a:schemeClr>
                </a:solidFill>
                <a:latin typeface="Calibri" pitchFamily="34" charset="0"/>
              </a:rPr>
              <a:t>(data </a:t>
            </a:r>
            <a:r>
              <a:rPr lang="en-GB" sz="2000" dirty="0">
                <a:solidFill>
                  <a:schemeClr val="tx1">
                    <a:lumMod val="85000"/>
                    <a:lumOff val="15000"/>
                  </a:schemeClr>
                </a:solidFill>
                <a:latin typeface="Calibri" pitchFamily="34" charset="0"/>
              </a:rPr>
              <a:t>members) to the </a:t>
            </a:r>
            <a:r>
              <a:rPr lang="en-GB" sz="2000" dirty="0" smtClean="0">
                <a:solidFill>
                  <a:schemeClr val="tx1">
                    <a:lumMod val="85000"/>
                    <a:lumOff val="15000"/>
                  </a:schemeClr>
                </a:solidFill>
                <a:latin typeface="Calibri" pitchFamily="34" charset="0"/>
              </a:rPr>
              <a:t>function (using </a:t>
            </a:r>
            <a:r>
              <a:rPr lang="en-GB" sz="2000" dirty="0">
                <a:solidFill>
                  <a:schemeClr val="tx1">
                    <a:lumMod val="85000"/>
                    <a:lumOff val="15000"/>
                  </a:schemeClr>
                </a:solidFill>
                <a:latin typeface="Calibri" pitchFamily="34" charset="0"/>
              </a:rPr>
              <a:t>a </a:t>
            </a:r>
            <a:r>
              <a:rPr lang="en-GB" sz="2000" dirty="0" smtClean="0">
                <a:solidFill>
                  <a:schemeClr val="tx1">
                    <a:lumMod val="85000"/>
                    <a:lumOff val="15000"/>
                  </a:schemeClr>
                </a:solidFill>
                <a:latin typeface="Calibri" pitchFamily="34" charset="0"/>
              </a:rPr>
              <a:t>somewhat </a:t>
            </a:r>
            <a:r>
              <a:rPr lang="en-GB" sz="2000" dirty="0">
                <a:solidFill>
                  <a:schemeClr val="tx1">
                    <a:lumMod val="85000"/>
                    <a:lumOff val="15000"/>
                  </a:schemeClr>
                </a:solidFill>
                <a:latin typeface="Calibri" pitchFamily="34" charset="0"/>
              </a:rPr>
              <a:t>hidden </a:t>
            </a:r>
            <a:r>
              <a:rPr lang="en-GB" sz="2000" dirty="0" smtClean="0">
                <a:solidFill>
                  <a:schemeClr val="tx1">
                    <a:lumMod val="85000"/>
                    <a:lumOff val="15000"/>
                  </a:schemeClr>
                </a:solidFill>
                <a:latin typeface="Calibri" pitchFamily="34" charset="0"/>
              </a:rPr>
              <a:t>argument).</a:t>
            </a:r>
            <a:endParaRPr lang="en-GB" sz="2000" dirty="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In particular, anytime a </a:t>
            </a:r>
            <a:r>
              <a:rPr lang="en-GB" sz="2000" dirty="0" smtClean="0">
                <a:solidFill>
                  <a:schemeClr val="tx1">
                    <a:lumMod val="85000"/>
                    <a:lumOff val="15000"/>
                  </a:schemeClr>
                </a:solidFill>
                <a:latin typeface="Calibri" pitchFamily="34" charset="0"/>
              </a:rPr>
              <a:t>non-static </a:t>
            </a:r>
            <a:r>
              <a:rPr lang="en-GB" sz="2000" dirty="0">
                <a:solidFill>
                  <a:schemeClr val="tx1">
                    <a:lumMod val="85000"/>
                    <a:lumOff val="15000"/>
                  </a:schemeClr>
                </a:solidFill>
                <a:latin typeface="Calibri" pitchFamily="34" charset="0"/>
              </a:rPr>
              <a:t>class member is called, a special pointer is created as a hidden argument to that method which identifies the object the method should manipulated.</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This is the </a:t>
            </a:r>
            <a:r>
              <a:rPr lang="en-GB" b="1" dirty="0">
                <a:solidFill>
                  <a:schemeClr val="tx1">
                    <a:lumMod val="85000"/>
                    <a:lumOff val="15000"/>
                  </a:schemeClr>
                </a:solidFill>
                <a:latin typeface="Courier New" pitchFamily="49" charset="0"/>
                <a:cs typeface="Courier New" pitchFamily="49" charset="0"/>
              </a:rPr>
              <a:t>this</a:t>
            </a:r>
            <a:r>
              <a:rPr lang="en-GB" sz="2000" dirty="0">
                <a:solidFill>
                  <a:schemeClr val="tx1">
                    <a:lumMod val="85000"/>
                    <a:lumOff val="15000"/>
                  </a:schemeClr>
                </a:solidFill>
                <a:latin typeface="Calibri" pitchFamily="34" charset="0"/>
              </a:rPr>
              <a:t> pointer</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p:txBody>
      </p:sp>
      <p:sp>
        <p:nvSpPr>
          <p:cNvPr id="33" name="TextBox 32"/>
          <p:cNvSpPr txBox="1"/>
          <p:nvPr/>
        </p:nvSpPr>
        <p:spPr>
          <a:xfrm>
            <a:off x="4211960" y="627534"/>
            <a:ext cx="4752528" cy="2092881"/>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Although </a:t>
            </a:r>
            <a:r>
              <a:rPr lang="en-GB" sz="2000" dirty="0">
                <a:solidFill>
                  <a:schemeClr val="tx1">
                    <a:lumMod val="85000"/>
                    <a:lumOff val="15000"/>
                  </a:schemeClr>
                </a:solidFill>
                <a:latin typeface="Calibri" pitchFamily="34" charset="0"/>
              </a:rPr>
              <a:t>it’s not usually necessary to do so, the </a:t>
            </a:r>
            <a:r>
              <a:rPr lang="en-GB" b="1" dirty="0">
                <a:solidFill>
                  <a:schemeClr val="tx1">
                    <a:lumMod val="85000"/>
                    <a:lumOff val="15000"/>
                  </a:schemeClr>
                </a:solidFill>
                <a:latin typeface="Courier New" pitchFamily="49" charset="0"/>
                <a:cs typeface="Courier New" pitchFamily="49" charset="0"/>
              </a:rPr>
              <a:t>this</a:t>
            </a:r>
            <a:r>
              <a:rPr lang="en-GB" sz="2000"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pointer can be </a:t>
            </a:r>
            <a:r>
              <a:rPr lang="en-GB" sz="2000" dirty="0" smtClean="0">
                <a:solidFill>
                  <a:schemeClr val="tx1">
                    <a:lumMod val="85000"/>
                    <a:lumOff val="15000"/>
                  </a:schemeClr>
                </a:solidFill>
                <a:latin typeface="Calibri" pitchFamily="34" charset="0"/>
              </a:rPr>
              <a:t>used explicitly. </a:t>
            </a:r>
            <a:endParaRPr lang="en-GB" sz="2000" dirty="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b="1" dirty="0">
                <a:solidFill>
                  <a:schemeClr val="tx1">
                    <a:lumMod val="85000"/>
                    <a:lumOff val="15000"/>
                  </a:schemeClr>
                </a:solidFill>
                <a:latin typeface="Courier New" pitchFamily="49" charset="0"/>
                <a:cs typeface="Courier New" pitchFamily="49" charset="0"/>
              </a:rPr>
              <a:t>t</a:t>
            </a:r>
            <a:r>
              <a:rPr lang="en-GB" b="1" dirty="0" smtClean="0">
                <a:solidFill>
                  <a:schemeClr val="tx1">
                    <a:lumMod val="85000"/>
                    <a:lumOff val="15000"/>
                  </a:schemeClr>
                </a:solidFill>
                <a:latin typeface="Courier New" pitchFamily="49" charset="0"/>
                <a:cs typeface="Courier New" pitchFamily="49" charset="0"/>
              </a:rPr>
              <a:t>his</a:t>
            </a:r>
            <a:r>
              <a:rPr lang="en-GB" sz="2000"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can be </a:t>
            </a:r>
            <a:r>
              <a:rPr lang="en-GB" sz="2000" dirty="0" smtClean="0">
                <a:solidFill>
                  <a:schemeClr val="tx1">
                    <a:lumMod val="85000"/>
                    <a:lumOff val="15000"/>
                  </a:schemeClr>
                </a:solidFill>
                <a:latin typeface="Calibri" pitchFamily="34" charset="0"/>
              </a:rPr>
              <a:t>useful </a:t>
            </a:r>
            <a:r>
              <a:rPr lang="en-GB" sz="2000" dirty="0">
                <a:solidFill>
                  <a:schemeClr val="tx1">
                    <a:lumMod val="85000"/>
                    <a:lumOff val="15000"/>
                  </a:schemeClr>
                </a:solidFill>
                <a:latin typeface="Calibri" pitchFamily="34" charset="0"/>
              </a:rPr>
              <a:t>in certain instances (e.g. copy constructors, etc.) to more clearly identify the object that is being </a:t>
            </a:r>
            <a:r>
              <a:rPr lang="en-GB" sz="2000" dirty="0" smtClean="0">
                <a:solidFill>
                  <a:schemeClr val="tx1">
                    <a:lumMod val="85000"/>
                    <a:lumOff val="15000"/>
                  </a:schemeClr>
                </a:solidFill>
                <a:latin typeface="Calibri" pitchFamily="34" charset="0"/>
              </a:rPr>
              <a:t>      modified</a:t>
            </a:r>
            <a:r>
              <a:rPr lang="en-GB" sz="2000" dirty="0">
                <a:solidFill>
                  <a:schemeClr val="tx1">
                    <a:lumMod val="85000"/>
                    <a:lumOff val="15000"/>
                  </a:schemeClr>
                </a:solidFill>
                <a:latin typeface="Calibri" pitchFamily="34" charset="0"/>
              </a:rPr>
              <a: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2222080"/>
            <a:ext cx="3343128" cy="322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4" name="Straight Connector 33"/>
          <p:cNvCxnSpPr/>
          <p:nvPr/>
        </p:nvCxnSpPr>
        <p:spPr>
          <a:xfrm>
            <a:off x="4067944" y="699542"/>
            <a:ext cx="0" cy="3816424"/>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29396209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p:cNvSpPr txBox="1">
            <a:spLocks/>
          </p:cNvSpPr>
          <p:nvPr/>
        </p:nvSpPr>
        <p:spPr>
          <a:xfrm>
            <a:off x="4599642" y="3219822"/>
            <a:ext cx="4220830"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GB" dirty="0" smtClean="0">
                <a:solidFill>
                  <a:schemeClr val="tx1"/>
                </a:solidFill>
                <a:effectLst/>
                <a:latin typeface="Calibri" pitchFamily="34" charset="0"/>
              </a:rPr>
              <a:t>Casting</a:t>
            </a:r>
          </a:p>
          <a:p>
            <a:pPr marL="0" indent="0">
              <a:buNone/>
            </a:pPr>
            <a:r>
              <a:rPr lang="en-GB" sz="3200" dirty="0" smtClean="0">
                <a:solidFill>
                  <a:schemeClr val="tx1"/>
                </a:solidFill>
                <a:effectLst/>
                <a:latin typeface="Calibri" pitchFamily="34" charset="0"/>
              </a:rPr>
              <a:t>Transforming Data</a:t>
            </a:r>
            <a:endParaRPr lang="en-GB" sz="3200" dirty="0">
              <a:solidFill>
                <a:schemeClr val="tx1"/>
              </a:solidFill>
              <a:effectLst/>
              <a:latin typeface="Calibri" pitchFamily="34" charset="0"/>
            </a:endParaRPr>
          </a:p>
        </p:txBody>
      </p:sp>
      <p:pic>
        <p:nvPicPr>
          <p:cNvPr id="6146" name="Picture 2"/>
          <p:cNvPicPr>
            <a:picLocks noChangeAspect="1" noChangeArrowheads="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79511" y="267494"/>
            <a:ext cx="8731813" cy="392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424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199324321"/>
              </p:ext>
            </p:extLst>
          </p:nvPr>
        </p:nvGraphicFramePr>
        <p:xfrm>
          <a:off x="251520" y="1059582"/>
          <a:ext cx="3600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179512" y="528231"/>
            <a:ext cx="3960440" cy="1015663"/>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Now that we’ve explored classes, the four types of casting introduced with C++11 are further explored.</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83873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528231"/>
            <a:ext cx="3960440" cy="707886"/>
          </a:xfrm>
          <a:prstGeom prst="rect">
            <a:avLst/>
          </a:prstGeom>
          <a:noFill/>
        </p:spPr>
        <p:txBody>
          <a:bodyPr wrap="square" rtlCol="0">
            <a:spAutoFit/>
          </a:bodyPr>
          <a:lstStyle/>
          <a:p>
            <a:r>
              <a:rPr lang="en-GB" b="1" dirty="0" err="1">
                <a:solidFill>
                  <a:schemeClr val="tx1">
                    <a:lumMod val="85000"/>
                    <a:lumOff val="15000"/>
                  </a:schemeClr>
                </a:solidFill>
                <a:latin typeface="Courier New" pitchFamily="49" charset="0"/>
                <a:cs typeface="Courier New" pitchFamily="49" charset="0"/>
              </a:rPr>
              <a:t>const_cast</a:t>
            </a:r>
            <a:r>
              <a:rPr lang="en-GB" sz="2000" dirty="0">
                <a:solidFill>
                  <a:schemeClr val="tx1">
                    <a:lumMod val="85000"/>
                    <a:lumOff val="15000"/>
                  </a:schemeClr>
                </a:solidFill>
                <a:latin typeface="Calibri" pitchFamily="34" charset="0"/>
              </a:rPr>
              <a:t> can be use to cast away the </a:t>
            </a:r>
            <a:r>
              <a:rPr lang="en-GB" sz="2000" dirty="0" err="1">
                <a:solidFill>
                  <a:schemeClr val="tx1">
                    <a:lumMod val="85000"/>
                    <a:lumOff val="15000"/>
                  </a:schemeClr>
                </a:solidFill>
                <a:latin typeface="Calibri" pitchFamily="34" charset="0"/>
              </a:rPr>
              <a:t>const</a:t>
            </a:r>
            <a:r>
              <a:rPr lang="en-GB" sz="2000" dirty="0">
                <a:solidFill>
                  <a:schemeClr val="tx1">
                    <a:lumMod val="85000"/>
                    <a:lumOff val="15000"/>
                  </a:schemeClr>
                </a:solidFill>
                <a:latin typeface="Calibri" pitchFamily="34" charset="0"/>
              </a:rPr>
              <a:t>-ness of a variable. </a:t>
            </a:r>
          </a:p>
        </p:txBody>
      </p:sp>
      <p:sp>
        <p:nvSpPr>
          <p:cNvPr id="4" name="TextBox 3"/>
          <p:cNvSpPr txBox="1"/>
          <p:nvPr/>
        </p:nvSpPr>
        <p:spPr>
          <a:xfrm>
            <a:off x="1115616" y="93861"/>
            <a:ext cx="3240360" cy="461665"/>
          </a:xfrm>
          <a:prstGeom prst="rect">
            <a:avLst/>
          </a:prstGeom>
          <a:noFill/>
        </p:spPr>
        <p:txBody>
          <a:bodyPr wrap="square" rtlCol="0">
            <a:spAutoFit/>
          </a:bodyPr>
          <a:lstStyle/>
          <a:p>
            <a:r>
              <a:rPr lang="en-GB" sz="2400" cap="small" dirty="0" smtClean="0">
                <a:solidFill>
                  <a:schemeClr val="tx1">
                    <a:lumMod val="85000"/>
                    <a:lumOff val="15000"/>
                  </a:schemeClr>
                </a:solidFill>
                <a:latin typeface="Calibri" pitchFamily="34" charset="0"/>
              </a:rPr>
              <a:t>: </a:t>
            </a:r>
            <a:r>
              <a:rPr lang="en-GB" sz="2400" cap="small" dirty="0" err="1" smtClean="0">
                <a:solidFill>
                  <a:schemeClr val="tx1">
                    <a:lumMod val="85000"/>
                    <a:lumOff val="15000"/>
                  </a:schemeClr>
                </a:solidFill>
                <a:latin typeface="Calibri" pitchFamily="34" charset="0"/>
              </a:rPr>
              <a:t>Const</a:t>
            </a:r>
            <a:r>
              <a:rPr lang="en-GB" sz="2400" cap="small" dirty="0" smtClean="0">
                <a:solidFill>
                  <a:schemeClr val="tx1">
                    <a:lumMod val="85000"/>
                    <a:lumOff val="15000"/>
                  </a:schemeClr>
                </a:solidFill>
                <a:latin typeface="Calibri" pitchFamily="34" charset="0"/>
              </a:rPr>
              <a:t>-Cast</a:t>
            </a:r>
            <a:endParaRPr lang="en-GB" sz="2000" cap="small" dirty="0">
              <a:solidFill>
                <a:schemeClr val="tx1">
                  <a:lumMod val="85000"/>
                  <a:lumOff val="15000"/>
                </a:schemeClr>
              </a:solidFill>
              <a:latin typeface="Calibri"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04212249"/>
              </p:ext>
            </p:extLst>
          </p:nvPr>
        </p:nvGraphicFramePr>
        <p:xfrm>
          <a:off x="-108520" y="1275606"/>
          <a:ext cx="4608512" cy="1586484"/>
        </p:xfrm>
        <a:graphic>
          <a:graphicData uri="http://schemas.openxmlformats.org/drawingml/2006/table">
            <a:tbl>
              <a:tblPr firstRow="1" firstCol="1" bandRow="1">
                <a:tableStyleId>{3B4B98B0-60AC-42C2-AFA5-B58CD77FA1E5}</a:tableStyleId>
              </a:tblPr>
              <a:tblGrid>
                <a:gridCol w="386154"/>
                <a:gridCol w="4222358"/>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70C0"/>
                          </a:solidFill>
                          <a:effectLst/>
                          <a:latin typeface="Courier New" pitchFamily="49" charset="0"/>
                          <a:ea typeface="Calibri"/>
                          <a:cs typeface="Courier New" pitchFamily="49" charset="0"/>
                        </a:rPr>
                        <a:t>void</a:t>
                      </a:r>
                      <a:r>
                        <a:rPr lang="en-GB" sz="1400" b="1" dirty="0" smtClean="0">
                          <a:effectLst/>
                          <a:latin typeface="Courier New" pitchFamily="49" charset="0"/>
                          <a:ea typeface="Calibri"/>
                          <a:cs typeface="Courier New" pitchFamily="49" charset="0"/>
                        </a:rPr>
                        <a:t> foo(</a:t>
                      </a:r>
                      <a:r>
                        <a:rPr lang="en-GB" sz="1400" b="1" dirty="0" smtClean="0">
                          <a:solidFill>
                            <a:srgbClr val="0070C0"/>
                          </a:solidFill>
                          <a:effectLst/>
                          <a:latin typeface="Courier New" pitchFamily="49" charset="0"/>
                          <a:ea typeface="Calibri"/>
                          <a:cs typeface="Courier New" pitchFamily="49" charset="0"/>
                        </a:rPr>
                        <a:t>char</a:t>
                      </a:r>
                      <a:r>
                        <a:rPr lang="en-GB" sz="1400" b="1" dirty="0" smtClean="0">
                          <a:effectLst/>
                          <a:latin typeface="Courier New" pitchFamily="49" charset="0"/>
                          <a:ea typeface="Calibri"/>
                          <a:cs typeface="Courier New" pitchFamily="49" charset="0"/>
                        </a:rPr>
                        <a:t>* data) {}</a:t>
                      </a:r>
                      <a:endParaRPr lang="en-GB" sz="1400" b="1" dirty="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GB" sz="1400" b="1" dirty="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err="1" smtClean="0">
                          <a:solidFill>
                            <a:srgbClr val="0070C0"/>
                          </a:solidFill>
                          <a:effectLst/>
                          <a:latin typeface="Courier New" pitchFamily="49" charset="0"/>
                          <a:ea typeface="Calibri"/>
                          <a:cs typeface="Courier New" pitchFamily="49" charset="0"/>
                        </a:rPr>
                        <a:t>const</a:t>
                      </a:r>
                      <a:r>
                        <a:rPr lang="en-GB" sz="1400" b="1" baseline="0" dirty="0" smtClean="0">
                          <a:solidFill>
                            <a:srgbClr val="0070C0"/>
                          </a:solidFill>
                          <a:effectLst/>
                          <a:latin typeface="Courier New" pitchFamily="49" charset="0"/>
                          <a:ea typeface="Calibri"/>
                          <a:cs typeface="Courier New" pitchFamily="49" charset="0"/>
                        </a:rPr>
                        <a:t> char</a:t>
                      </a:r>
                      <a:r>
                        <a:rPr lang="en-GB" sz="1400" b="1" baseline="0" dirty="0" smtClean="0">
                          <a:solidFill>
                            <a:schemeClr val="tx1"/>
                          </a:solidFill>
                          <a:effectLst/>
                          <a:latin typeface="Courier New" pitchFamily="49" charset="0"/>
                          <a:ea typeface="Calibri"/>
                          <a:cs typeface="Courier New" pitchFamily="49" charset="0"/>
                        </a:rPr>
                        <a:t> *name = "...";</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it-IT" sz="1400" b="1" dirty="0" smtClean="0">
                          <a:solidFill>
                            <a:schemeClr val="tx1"/>
                          </a:solidFill>
                          <a:effectLst/>
                          <a:latin typeface="Courier New" pitchFamily="49" charset="0"/>
                          <a:ea typeface="Calibri"/>
                          <a:cs typeface="Courier New" pitchFamily="49" charset="0"/>
                        </a:rPr>
                        <a:t>foo(name);</a:t>
                      </a:r>
                      <a:r>
                        <a:rPr lang="it-IT" sz="1400" b="1" baseline="0" dirty="0" smtClean="0">
                          <a:solidFill>
                            <a:schemeClr val="tx1"/>
                          </a:solidFill>
                          <a:effectLst/>
                          <a:latin typeface="Courier New" pitchFamily="49" charset="0"/>
                          <a:ea typeface="Calibri"/>
                          <a:cs typeface="Courier New" pitchFamily="49" charset="0"/>
                        </a:rPr>
                        <a:t> </a:t>
                      </a:r>
                      <a:r>
                        <a:rPr lang="it-IT" sz="1400" b="1" baseline="0" dirty="0" smtClean="0">
                          <a:solidFill>
                            <a:srgbClr val="00B050"/>
                          </a:solidFill>
                          <a:effectLst/>
                          <a:latin typeface="Courier New" pitchFamily="49" charset="0"/>
                          <a:ea typeface="Calibri"/>
                          <a:cs typeface="Courier New" pitchFamily="49" charset="0"/>
                        </a:rPr>
                        <a:t>// Will not compile</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6</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foo(</a:t>
                      </a:r>
                      <a:r>
                        <a:rPr lang="en-GB" sz="1400" b="1" dirty="0" err="1" smtClean="0">
                          <a:solidFill>
                            <a:srgbClr val="0070C0"/>
                          </a:solidFill>
                          <a:effectLst/>
                          <a:latin typeface="Courier New" pitchFamily="49" charset="0"/>
                          <a:ea typeface="Calibri"/>
                          <a:cs typeface="Courier New" pitchFamily="49" charset="0"/>
                        </a:rPr>
                        <a:t>const_cast</a:t>
                      </a:r>
                      <a:r>
                        <a:rPr lang="en-GB" sz="1400" b="1" dirty="0" smtClean="0">
                          <a:solidFill>
                            <a:schemeClr val="tx1"/>
                          </a:solidFill>
                          <a:effectLst/>
                          <a:latin typeface="Courier New" pitchFamily="49" charset="0"/>
                          <a:ea typeface="Calibri"/>
                          <a:cs typeface="Courier New" pitchFamily="49" charset="0"/>
                        </a:rPr>
                        <a:t>&lt;</a:t>
                      </a:r>
                      <a:r>
                        <a:rPr lang="en-GB" sz="1400" b="1" dirty="0" smtClean="0">
                          <a:solidFill>
                            <a:srgbClr val="0070C0"/>
                          </a:solidFill>
                          <a:effectLst/>
                          <a:latin typeface="Courier New" pitchFamily="49" charset="0"/>
                          <a:ea typeface="Calibri"/>
                          <a:cs typeface="Courier New" pitchFamily="49" charset="0"/>
                        </a:rPr>
                        <a:t>char</a:t>
                      </a:r>
                      <a:r>
                        <a:rPr lang="en-GB" sz="1400" b="1" baseline="0" dirty="0" smtClean="0">
                          <a:solidFill>
                            <a:schemeClr val="tx1"/>
                          </a:solidFill>
                          <a:effectLst/>
                          <a:latin typeface="Courier New" pitchFamily="49" charset="0"/>
                          <a:ea typeface="Calibri"/>
                          <a:cs typeface="Courier New" pitchFamily="49" charset="0"/>
                        </a:rPr>
                        <a:t>*&gt;(name)); </a:t>
                      </a:r>
                      <a:r>
                        <a:rPr lang="en-GB" sz="1400" b="1" baseline="0" dirty="0" smtClean="0">
                          <a:solidFill>
                            <a:srgbClr val="00B050"/>
                          </a:solidFill>
                          <a:effectLst/>
                          <a:latin typeface="Courier New" pitchFamily="49" charset="0"/>
                          <a:ea typeface="Calibri"/>
                          <a:cs typeface="Courier New" pitchFamily="49" charset="0"/>
                        </a:rPr>
                        <a:t>// OK</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1843"/>
            <a:ext cx="5715000"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79512" y="4004359"/>
            <a:ext cx="7848872" cy="1015663"/>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This cast should </a:t>
            </a:r>
            <a:r>
              <a:rPr lang="en-GB" sz="2000" b="1" i="1" dirty="0" smtClean="0">
                <a:solidFill>
                  <a:schemeClr val="tx1">
                    <a:lumMod val="85000"/>
                    <a:lumOff val="15000"/>
                  </a:schemeClr>
                </a:solidFill>
                <a:latin typeface="Calibri" pitchFamily="34" charset="0"/>
              </a:rPr>
              <a:t>only </a:t>
            </a:r>
            <a:r>
              <a:rPr lang="en-GB" sz="2000" dirty="0" smtClean="0">
                <a:solidFill>
                  <a:schemeClr val="tx1">
                    <a:lumMod val="85000"/>
                    <a:lumOff val="15000"/>
                  </a:schemeClr>
                </a:solidFill>
                <a:latin typeface="Calibri" pitchFamily="34" charset="0"/>
              </a:rPr>
              <a:t>be used with dealing with third-party code where you know the function will not change the data but this is not reflected in  a poorly defined definition. Otherwise, </a:t>
            </a:r>
            <a:r>
              <a:rPr lang="en-GB" b="1" dirty="0" err="1" smtClean="0">
                <a:solidFill>
                  <a:schemeClr val="tx1">
                    <a:lumMod val="85000"/>
                    <a:lumOff val="15000"/>
                  </a:schemeClr>
                </a:solidFill>
                <a:latin typeface="Courier New" pitchFamily="49" charset="0"/>
                <a:cs typeface="Courier New" pitchFamily="49" charset="0"/>
              </a:rPr>
              <a:t>const_cast</a:t>
            </a:r>
            <a:r>
              <a:rPr lang="en-GB" sz="2000" dirty="0" smtClean="0">
                <a:solidFill>
                  <a:schemeClr val="tx1">
                    <a:lumMod val="85000"/>
                    <a:lumOff val="15000"/>
                  </a:schemeClr>
                </a:solidFill>
                <a:latin typeface="Calibri" pitchFamily="34" charset="0"/>
              </a:rPr>
              <a:t>  should be avoided.</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160185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fade">
                                      <p:cBhvr>
                                        <p:cTn id="12" dur="500"/>
                                        <p:tgtEl>
                                          <p:spTgt spid="819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528231"/>
            <a:ext cx="3672408" cy="4093428"/>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You can use </a:t>
            </a:r>
            <a:r>
              <a:rPr lang="en-GB" b="1" dirty="0" err="1" smtClean="0">
                <a:solidFill>
                  <a:schemeClr val="tx1">
                    <a:lumMod val="85000"/>
                    <a:lumOff val="15000"/>
                  </a:schemeClr>
                </a:solidFill>
                <a:latin typeface="Courier New" pitchFamily="49" charset="0"/>
                <a:cs typeface="Courier New" pitchFamily="49" charset="0"/>
              </a:rPr>
              <a:t>static_cast</a:t>
            </a:r>
            <a:r>
              <a:rPr lang="en-GB" sz="2000"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to </a:t>
            </a:r>
            <a:r>
              <a:rPr lang="en-GB" sz="2000" dirty="0" smtClean="0">
                <a:solidFill>
                  <a:schemeClr val="tx1">
                    <a:lumMod val="85000"/>
                    <a:lumOff val="15000"/>
                  </a:schemeClr>
                </a:solidFill>
                <a:latin typeface="Calibri" pitchFamily="34" charset="0"/>
              </a:rPr>
              <a:t>perform type conversions </a:t>
            </a:r>
            <a:r>
              <a:rPr lang="en-GB" sz="2000" dirty="0">
                <a:solidFill>
                  <a:schemeClr val="tx1">
                    <a:lumMod val="85000"/>
                    <a:lumOff val="15000"/>
                  </a:schemeClr>
                </a:solidFill>
                <a:latin typeface="Calibri" pitchFamily="34" charset="0"/>
              </a:rPr>
              <a:t>that are </a:t>
            </a:r>
            <a:r>
              <a:rPr lang="en-GB" sz="2000" dirty="0" smtClean="0">
                <a:solidFill>
                  <a:schemeClr val="tx1">
                    <a:lumMod val="85000"/>
                    <a:lumOff val="15000"/>
                  </a:schemeClr>
                </a:solidFill>
                <a:latin typeface="Calibri" pitchFamily="34" charset="0"/>
              </a:rPr>
              <a:t>‘legally’ supported by C++.</a:t>
            </a:r>
            <a:endParaRPr lang="en-GB" sz="2000" dirty="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This includes </a:t>
            </a:r>
            <a:r>
              <a:rPr lang="en-GB" sz="2000" dirty="0" smtClean="0">
                <a:solidFill>
                  <a:schemeClr val="tx1">
                    <a:lumMod val="85000"/>
                    <a:lumOff val="15000"/>
                  </a:schemeClr>
                </a:solidFill>
                <a:latin typeface="Calibri" pitchFamily="34" charset="0"/>
              </a:rPr>
              <a:t>built-in conversion </a:t>
            </a:r>
            <a:r>
              <a:rPr lang="en-GB" sz="2000" dirty="0">
                <a:solidFill>
                  <a:schemeClr val="tx1">
                    <a:lumMod val="85000"/>
                    <a:lumOff val="15000"/>
                  </a:schemeClr>
                </a:solidFill>
                <a:latin typeface="Calibri" pitchFamily="34" charset="0"/>
              </a:rPr>
              <a:t>between primitive data types (</a:t>
            </a:r>
            <a:r>
              <a:rPr lang="en-GB" b="1" dirty="0">
                <a:solidFill>
                  <a:schemeClr val="tx1">
                    <a:lumMod val="85000"/>
                    <a:lumOff val="15000"/>
                  </a:schemeClr>
                </a:solidFill>
                <a:latin typeface="Courier New" pitchFamily="49" charset="0"/>
                <a:cs typeface="Courier New" pitchFamily="49" charset="0"/>
              </a:rPr>
              <a:t>bool</a:t>
            </a:r>
            <a:r>
              <a:rPr lang="en-GB" sz="2000" dirty="0">
                <a:solidFill>
                  <a:schemeClr val="tx1">
                    <a:lumMod val="85000"/>
                    <a:lumOff val="15000"/>
                  </a:schemeClr>
                </a:solidFill>
                <a:latin typeface="Calibri" pitchFamily="34" charset="0"/>
              </a:rPr>
              <a:t> to </a:t>
            </a:r>
            <a:r>
              <a:rPr lang="en-GB" b="1" dirty="0" err="1">
                <a:solidFill>
                  <a:schemeClr val="tx1">
                    <a:lumMod val="85000"/>
                    <a:lumOff val="15000"/>
                  </a:schemeClr>
                </a:solidFill>
                <a:latin typeface="Courier New" pitchFamily="49" charset="0"/>
                <a:cs typeface="Courier New" pitchFamily="49" charset="0"/>
              </a:rPr>
              <a:t>int</a:t>
            </a:r>
            <a:r>
              <a:rPr lang="en-GB" sz="2000" dirty="0">
                <a:solidFill>
                  <a:schemeClr val="tx1">
                    <a:lumMod val="85000"/>
                    <a:lumOff val="15000"/>
                  </a:schemeClr>
                </a:solidFill>
                <a:latin typeface="Calibri" pitchFamily="34" charset="0"/>
              </a:rPr>
              <a:t>, </a:t>
            </a:r>
            <a:r>
              <a:rPr lang="en-GB" b="1" dirty="0" err="1">
                <a:solidFill>
                  <a:schemeClr val="tx1">
                    <a:lumMod val="85000"/>
                    <a:lumOff val="15000"/>
                  </a:schemeClr>
                </a:solidFill>
                <a:latin typeface="Courier New" pitchFamily="49" charset="0"/>
                <a:cs typeface="Courier New" pitchFamily="49" charset="0"/>
              </a:rPr>
              <a:t>int</a:t>
            </a:r>
            <a:r>
              <a:rPr lang="en-GB" sz="2000" dirty="0">
                <a:solidFill>
                  <a:schemeClr val="tx1">
                    <a:lumMod val="85000"/>
                    <a:lumOff val="15000"/>
                  </a:schemeClr>
                </a:solidFill>
                <a:latin typeface="Calibri" pitchFamily="34" charset="0"/>
              </a:rPr>
              <a:t> to </a:t>
            </a:r>
            <a:r>
              <a:rPr lang="en-GB" b="1" dirty="0">
                <a:solidFill>
                  <a:schemeClr val="tx1">
                    <a:lumMod val="85000"/>
                    <a:lumOff val="15000"/>
                  </a:schemeClr>
                </a:solidFill>
                <a:latin typeface="Courier New" pitchFamily="49" charset="0"/>
                <a:cs typeface="Courier New" pitchFamily="49" charset="0"/>
              </a:rPr>
              <a:t>float</a:t>
            </a:r>
            <a:r>
              <a:rPr lang="en-GB" sz="2000" dirty="0">
                <a:solidFill>
                  <a:schemeClr val="tx1">
                    <a:lumMod val="85000"/>
                    <a:lumOff val="15000"/>
                  </a:schemeClr>
                </a:solidFill>
                <a:latin typeface="Calibri" pitchFamily="34" charset="0"/>
              </a:rPr>
              <a:t>, etc.). It also includes user defined classes where there exists a suitable constructor. </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In most situations </a:t>
            </a:r>
            <a:r>
              <a:rPr lang="en-GB" sz="2000" dirty="0" smtClean="0">
                <a:solidFill>
                  <a:schemeClr val="tx1">
                    <a:lumMod val="85000"/>
                    <a:lumOff val="15000"/>
                  </a:schemeClr>
                </a:solidFill>
                <a:latin typeface="Calibri" pitchFamily="34" charset="0"/>
              </a:rPr>
              <a:t>the </a:t>
            </a:r>
            <a:r>
              <a:rPr lang="en-GB" sz="2000" dirty="0">
                <a:solidFill>
                  <a:schemeClr val="tx1">
                    <a:lumMod val="85000"/>
                    <a:lumOff val="15000"/>
                  </a:schemeClr>
                </a:solidFill>
                <a:latin typeface="Calibri" pitchFamily="34" charset="0"/>
              </a:rPr>
              <a:t>compiler will perform the conversion automatically.</a:t>
            </a:r>
          </a:p>
        </p:txBody>
      </p:sp>
      <p:sp>
        <p:nvSpPr>
          <p:cNvPr id="4" name="TextBox 3"/>
          <p:cNvSpPr txBox="1"/>
          <p:nvPr/>
        </p:nvSpPr>
        <p:spPr>
          <a:xfrm>
            <a:off x="1115616" y="93861"/>
            <a:ext cx="3240360" cy="461665"/>
          </a:xfrm>
          <a:prstGeom prst="rect">
            <a:avLst/>
          </a:prstGeom>
          <a:noFill/>
        </p:spPr>
        <p:txBody>
          <a:bodyPr wrap="square" rtlCol="0">
            <a:spAutoFit/>
          </a:bodyPr>
          <a:lstStyle/>
          <a:p>
            <a:r>
              <a:rPr lang="en-GB" sz="2400" cap="small" dirty="0" smtClean="0">
                <a:solidFill>
                  <a:schemeClr val="tx1">
                    <a:lumMod val="85000"/>
                    <a:lumOff val="15000"/>
                  </a:schemeClr>
                </a:solidFill>
                <a:latin typeface="Calibri" pitchFamily="34" charset="0"/>
              </a:rPr>
              <a:t>: Static-Cast</a:t>
            </a:r>
            <a:endParaRPr lang="en-GB" sz="2000" cap="small" dirty="0">
              <a:solidFill>
                <a:schemeClr val="tx1">
                  <a:lumMod val="85000"/>
                  <a:lumOff val="15000"/>
                </a:schemeClr>
              </a:solidFill>
              <a:latin typeface="Calibri"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779229963"/>
              </p:ext>
            </p:extLst>
          </p:nvPr>
        </p:nvGraphicFramePr>
        <p:xfrm>
          <a:off x="3707904" y="2832702"/>
          <a:ext cx="4176464" cy="2115312"/>
        </p:xfrm>
        <a:graphic>
          <a:graphicData uri="http://schemas.openxmlformats.org/drawingml/2006/table">
            <a:tbl>
              <a:tblPr firstRow="1" firstCol="1" bandRow="1">
                <a:tableStyleId>{3B4B98B0-60AC-42C2-AFA5-B58CD77FA1E5}</a:tableStyleId>
              </a:tblPr>
              <a:tblGrid>
                <a:gridCol w="349952"/>
                <a:gridCol w="3826512"/>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effectLst/>
                          <a:latin typeface="Courier New" pitchFamily="49" charset="0"/>
                          <a:ea typeface="Calibri"/>
                          <a:cs typeface="Courier New" pitchFamily="49" charset="0"/>
                        </a:rPr>
                        <a:t>A </a:t>
                      </a:r>
                      <a:r>
                        <a:rPr lang="en-GB" sz="1400" b="1" dirty="0" err="1" smtClean="0">
                          <a:effectLst/>
                          <a:latin typeface="Courier New" pitchFamily="49" charset="0"/>
                          <a:ea typeface="Calibri"/>
                          <a:cs typeface="Courier New" pitchFamily="49" charset="0"/>
                        </a:rPr>
                        <a:t>a</a:t>
                      </a:r>
                      <a:r>
                        <a:rPr lang="en-GB" sz="1400" b="1" dirty="0" smtClean="0">
                          <a:effectLst/>
                          <a:latin typeface="Courier New" pitchFamily="49" charset="0"/>
                          <a:ea typeface="Calibri"/>
                          <a:cs typeface="Courier New" pitchFamily="49" charset="0"/>
                        </a:rPr>
                        <a:t>;</a:t>
                      </a:r>
                      <a:endParaRPr lang="en-GB" sz="1400" b="1" dirty="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effectLst/>
                          <a:latin typeface="Courier New" pitchFamily="49" charset="0"/>
                          <a:ea typeface="Calibri"/>
                          <a:cs typeface="Courier New" pitchFamily="49" charset="0"/>
                        </a:rPr>
                        <a:t>B </a:t>
                      </a:r>
                      <a:r>
                        <a:rPr lang="en-GB" sz="1400" b="1" dirty="0" err="1" smtClean="0">
                          <a:effectLst/>
                          <a:latin typeface="Courier New" pitchFamily="49" charset="0"/>
                          <a:ea typeface="Calibri"/>
                          <a:cs typeface="Courier New" pitchFamily="49" charset="0"/>
                        </a:rPr>
                        <a:t>b</a:t>
                      </a:r>
                      <a:r>
                        <a:rPr lang="en-GB" sz="1400" b="1" dirty="0" smtClean="0">
                          <a:effectLst/>
                          <a:latin typeface="Courier New" pitchFamily="49" charset="0"/>
                          <a:ea typeface="Calibri"/>
                          <a:cs typeface="Courier New" pitchFamily="49" charset="0"/>
                        </a:rPr>
                        <a:t>;</a:t>
                      </a:r>
                      <a:endParaRPr lang="en-GB" sz="1400" b="1" dirty="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err="1" smtClean="0">
                          <a:solidFill>
                            <a:schemeClr val="tx1"/>
                          </a:solidFill>
                          <a:effectLst/>
                          <a:latin typeface="Courier New" pitchFamily="49" charset="0"/>
                          <a:ea typeface="Calibri"/>
                          <a:cs typeface="Courier New" pitchFamily="49" charset="0"/>
                        </a:rPr>
                        <a:t>fooA</a:t>
                      </a:r>
                      <a:r>
                        <a:rPr lang="en-GB" sz="1400" b="1" dirty="0" smtClean="0">
                          <a:solidFill>
                            <a:schemeClr val="tx1"/>
                          </a:solidFill>
                          <a:effectLst/>
                          <a:latin typeface="Courier New" pitchFamily="49" charset="0"/>
                          <a:ea typeface="Calibri"/>
                          <a:cs typeface="Courier New" pitchFamily="49" charset="0"/>
                        </a:rPr>
                        <a:t>(b);</a:t>
                      </a:r>
                      <a:r>
                        <a:rPr lang="en-GB" sz="1400" b="1" baseline="0" dirty="0" smtClean="0">
                          <a:solidFill>
                            <a:schemeClr val="tx1"/>
                          </a:solidFill>
                          <a:effectLst/>
                          <a:latin typeface="Courier New" pitchFamily="49" charset="0"/>
                          <a:ea typeface="Calibri"/>
                          <a:cs typeface="Courier New" pitchFamily="49" charset="0"/>
                        </a:rPr>
                        <a:t> </a:t>
                      </a:r>
                      <a:r>
                        <a:rPr lang="it-IT" sz="1400" b="1" baseline="0" dirty="0" smtClean="0">
                          <a:solidFill>
                            <a:srgbClr val="00B050"/>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Error</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it-IT" sz="1400" b="1" dirty="0" smtClean="0">
                          <a:solidFill>
                            <a:schemeClr val="tx1"/>
                          </a:solidFill>
                          <a:effectLst/>
                          <a:latin typeface="Courier New" pitchFamily="49" charset="0"/>
                          <a:ea typeface="Calibri"/>
                          <a:cs typeface="Courier New" pitchFamily="49" charset="0"/>
                        </a:rPr>
                        <a:t>fooA(</a:t>
                      </a:r>
                      <a:r>
                        <a:rPr lang="en-GB" sz="1400" b="1" dirty="0" err="1" smtClean="0">
                          <a:solidFill>
                            <a:srgbClr val="0070C0"/>
                          </a:solidFill>
                          <a:effectLst/>
                          <a:latin typeface="Courier New" pitchFamily="49" charset="0"/>
                          <a:ea typeface="Calibri"/>
                          <a:cs typeface="Courier New" pitchFamily="49" charset="0"/>
                        </a:rPr>
                        <a:t>static_cast</a:t>
                      </a:r>
                      <a:r>
                        <a:rPr lang="en-GB" sz="1400" b="1" dirty="0" smtClean="0">
                          <a:solidFill>
                            <a:schemeClr val="tx1"/>
                          </a:solidFill>
                          <a:effectLst/>
                          <a:latin typeface="Courier New" pitchFamily="49" charset="0"/>
                          <a:ea typeface="Calibri"/>
                          <a:cs typeface="Courier New" pitchFamily="49" charset="0"/>
                        </a:rPr>
                        <a:t>&lt;</a:t>
                      </a:r>
                      <a:r>
                        <a:rPr lang="en-GB" sz="1400" b="1" baseline="0" dirty="0" smtClean="0">
                          <a:solidFill>
                            <a:schemeClr val="tx1"/>
                          </a:solidFill>
                          <a:effectLst/>
                          <a:latin typeface="Courier New" pitchFamily="49" charset="0"/>
                          <a:ea typeface="Calibri"/>
                          <a:cs typeface="Courier New" pitchFamily="49" charset="0"/>
                        </a:rPr>
                        <a:t>A&gt;(b)); </a:t>
                      </a:r>
                      <a:r>
                        <a:rPr lang="it-IT" sz="1400" b="1" baseline="0" dirty="0" smtClean="0">
                          <a:solidFill>
                            <a:srgbClr val="00B050"/>
                          </a:solidFill>
                          <a:effectLst/>
                          <a:latin typeface="Courier New" pitchFamily="49" charset="0"/>
                          <a:ea typeface="Calibri"/>
                          <a:cs typeface="Courier New" pitchFamily="49" charset="0"/>
                        </a:rPr>
                        <a:t>// Error</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6</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7</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it-IT" sz="1400" b="1" dirty="0" smtClean="0">
                          <a:solidFill>
                            <a:schemeClr val="tx1"/>
                          </a:solidFill>
                          <a:effectLst/>
                          <a:latin typeface="Courier New" pitchFamily="49" charset="0"/>
                          <a:ea typeface="Calibri"/>
                          <a:cs typeface="Courier New" pitchFamily="49" charset="0"/>
                        </a:rPr>
                        <a:t>fooB(</a:t>
                      </a:r>
                      <a:r>
                        <a:rPr lang="en-GB" sz="1400" b="1" dirty="0" err="1" smtClean="0">
                          <a:solidFill>
                            <a:srgbClr val="0070C0"/>
                          </a:solidFill>
                          <a:effectLst/>
                          <a:latin typeface="Courier New" pitchFamily="49" charset="0"/>
                          <a:ea typeface="Calibri"/>
                          <a:cs typeface="Courier New" pitchFamily="49" charset="0"/>
                        </a:rPr>
                        <a:t>static_cast</a:t>
                      </a:r>
                      <a:r>
                        <a:rPr lang="en-GB" sz="1400" b="1" dirty="0" smtClean="0">
                          <a:solidFill>
                            <a:schemeClr val="tx1"/>
                          </a:solidFill>
                          <a:effectLst/>
                          <a:latin typeface="Courier New" pitchFamily="49" charset="0"/>
                          <a:ea typeface="Calibri"/>
                          <a:cs typeface="Courier New" pitchFamily="49" charset="0"/>
                        </a:rPr>
                        <a:t>&lt;</a:t>
                      </a:r>
                      <a:r>
                        <a:rPr lang="en-GB" sz="1400" b="1" baseline="0" dirty="0" smtClean="0">
                          <a:solidFill>
                            <a:schemeClr val="tx1"/>
                          </a:solidFill>
                          <a:effectLst/>
                          <a:latin typeface="Courier New" pitchFamily="49" charset="0"/>
                          <a:ea typeface="Calibri"/>
                          <a:cs typeface="Courier New" pitchFamily="49" charset="0"/>
                        </a:rPr>
                        <a:t>B&gt;(a)); </a:t>
                      </a:r>
                      <a:r>
                        <a:rPr lang="it-IT" sz="1400" b="1" baseline="0" dirty="0" smtClean="0">
                          <a:solidFill>
                            <a:srgbClr val="00B050"/>
                          </a:solidFill>
                          <a:effectLst/>
                          <a:latin typeface="Courier New" pitchFamily="49" charset="0"/>
                          <a:ea typeface="Calibri"/>
                          <a:cs typeface="Courier New" pitchFamily="49" charset="0"/>
                        </a:rPr>
                        <a:t>// OK</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8</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err="1" smtClean="0">
                          <a:solidFill>
                            <a:schemeClr val="tx1"/>
                          </a:solidFill>
                          <a:effectLst/>
                          <a:latin typeface="Courier New" pitchFamily="49" charset="0"/>
                          <a:ea typeface="Calibri"/>
                          <a:cs typeface="Courier New" pitchFamily="49" charset="0"/>
                        </a:rPr>
                        <a:t>fooB</a:t>
                      </a:r>
                      <a:r>
                        <a:rPr lang="en-GB" sz="1400" b="1" dirty="0" smtClean="0">
                          <a:solidFill>
                            <a:schemeClr val="tx1"/>
                          </a:solidFill>
                          <a:effectLst/>
                          <a:latin typeface="Courier New" pitchFamily="49" charset="0"/>
                          <a:ea typeface="Calibri"/>
                          <a:cs typeface="Courier New" pitchFamily="49" charset="0"/>
                        </a:rPr>
                        <a:t>(a);</a:t>
                      </a:r>
                      <a:r>
                        <a:rPr lang="en-GB" sz="1400" b="1" baseline="0" dirty="0" smtClean="0">
                          <a:solidFill>
                            <a:schemeClr val="tx1"/>
                          </a:solidFill>
                          <a:effectLst/>
                          <a:latin typeface="Courier New" pitchFamily="49" charset="0"/>
                          <a:ea typeface="Calibri"/>
                          <a:cs typeface="Courier New" pitchFamily="49" charset="0"/>
                        </a:rPr>
                        <a:t> </a:t>
                      </a:r>
                      <a:r>
                        <a:rPr lang="it-IT" sz="1400" b="1" baseline="0" dirty="0" smtClean="0">
                          <a:solidFill>
                            <a:srgbClr val="00B050"/>
                          </a:solidFill>
                          <a:effectLst/>
                          <a:latin typeface="Courier New" pitchFamily="49" charset="0"/>
                          <a:ea typeface="Calibri"/>
                          <a:cs typeface="Courier New" pitchFamily="49" charset="0"/>
                        </a:rPr>
                        <a:t>// </a:t>
                      </a:r>
                      <a:r>
                        <a:rPr lang="en-GB" sz="1400" b="1" baseline="0" dirty="0" smtClean="0">
                          <a:solidFill>
                            <a:srgbClr val="00B050"/>
                          </a:solidFill>
                          <a:effectLst/>
                          <a:latin typeface="Courier New" pitchFamily="49" charset="0"/>
                          <a:ea typeface="Calibri"/>
                          <a:cs typeface="Courier New" pitchFamily="49" charset="0"/>
                        </a:rPr>
                        <a:t>OK - implicit</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000154412"/>
              </p:ext>
            </p:extLst>
          </p:nvPr>
        </p:nvGraphicFramePr>
        <p:xfrm>
          <a:off x="3923928" y="339502"/>
          <a:ext cx="1944216" cy="1322070"/>
        </p:xfrm>
        <a:graphic>
          <a:graphicData uri="http://schemas.openxmlformats.org/drawingml/2006/table">
            <a:tbl>
              <a:tblPr firstRow="1" firstCol="1" bandRow="1">
                <a:tableStyleId>{3B4B98B0-60AC-42C2-AFA5-B58CD77FA1E5}</a:tableStyleId>
              </a:tblPr>
              <a:tblGrid>
                <a:gridCol w="162909"/>
                <a:gridCol w="1781307"/>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70C0"/>
                          </a:solidFill>
                          <a:effectLst/>
                          <a:latin typeface="Courier New" pitchFamily="49" charset="0"/>
                          <a:ea typeface="Calibri"/>
                          <a:cs typeface="Courier New" pitchFamily="49" charset="0"/>
                        </a:rPr>
                        <a:t>class</a:t>
                      </a:r>
                      <a:r>
                        <a:rPr lang="en-GB" sz="1400" b="1" dirty="0" smtClean="0">
                          <a:effectLst/>
                          <a:latin typeface="Courier New" pitchFamily="49" charset="0"/>
                          <a:ea typeface="Calibri"/>
                          <a:cs typeface="Courier New" pitchFamily="49" charset="0"/>
                        </a:rPr>
                        <a:t> A</a:t>
                      </a:r>
                      <a:endParaRPr lang="en-GB" sz="1400" b="1" dirty="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effectLst/>
                          <a:latin typeface="Courier New" pitchFamily="49" charset="0"/>
                          <a:ea typeface="Calibri"/>
                          <a:cs typeface="Courier New" pitchFamily="49" charset="0"/>
                        </a:rPr>
                        <a:t>{</a:t>
                      </a:r>
                      <a:endParaRPr lang="en-GB" sz="1400" b="1" dirty="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70C0"/>
                          </a:solidFill>
                          <a:effectLst/>
                          <a:latin typeface="Courier New" pitchFamily="49" charset="0"/>
                          <a:ea typeface="Calibri"/>
                          <a:cs typeface="Courier New" pitchFamily="49" charset="0"/>
                        </a:rPr>
                        <a:t>public:</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  A()</a:t>
                      </a:r>
                      <a:r>
                        <a:rPr lang="en-GB" sz="1400" b="1" baseline="0" dirty="0" smtClean="0">
                          <a:solidFill>
                            <a:schemeClr val="tx1"/>
                          </a:solidFill>
                          <a:effectLst/>
                          <a:latin typeface="Courier New" pitchFamily="49" charset="0"/>
                          <a:ea typeface="Calibri"/>
                          <a:cs typeface="Courier New" pitchFamily="49" charset="0"/>
                        </a:rPr>
                        <a:t> {}</a:t>
                      </a:r>
                      <a:r>
                        <a:rPr lang="en-GB" sz="1400" b="1" dirty="0" smtClean="0">
                          <a:solidFill>
                            <a:schemeClr val="tx1"/>
                          </a:solidFill>
                          <a:effectLst/>
                          <a:latin typeface="Courier New" pitchFamily="49" charset="0"/>
                          <a:ea typeface="Calibri"/>
                          <a:cs typeface="Courier New" pitchFamily="49" charset="0"/>
                        </a:rPr>
                        <a:t>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891199476"/>
              </p:ext>
            </p:extLst>
          </p:nvPr>
        </p:nvGraphicFramePr>
        <p:xfrm>
          <a:off x="5868144" y="339502"/>
          <a:ext cx="1980728" cy="1586484"/>
        </p:xfrm>
        <a:graphic>
          <a:graphicData uri="http://schemas.openxmlformats.org/drawingml/2006/table">
            <a:tbl>
              <a:tblPr firstRow="1" firstCol="1" bandRow="1">
                <a:tableStyleId>{3B4B98B0-60AC-42C2-AFA5-B58CD77FA1E5}</a:tableStyleId>
              </a:tblPr>
              <a:tblGrid>
                <a:gridCol w="165968"/>
                <a:gridCol w="1814760"/>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70C0"/>
                          </a:solidFill>
                          <a:effectLst/>
                          <a:latin typeface="Courier New" pitchFamily="49" charset="0"/>
                          <a:ea typeface="Calibri"/>
                          <a:cs typeface="Courier New" pitchFamily="49" charset="0"/>
                        </a:rPr>
                        <a:t>class</a:t>
                      </a:r>
                      <a:r>
                        <a:rPr lang="en-GB" sz="1400" b="1" dirty="0" smtClean="0">
                          <a:effectLst/>
                          <a:latin typeface="Courier New" pitchFamily="49" charset="0"/>
                          <a:ea typeface="Calibri"/>
                          <a:cs typeface="Courier New" pitchFamily="49" charset="0"/>
                        </a:rPr>
                        <a:t> B</a:t>
                      </a:r>
                      <a:endParaRPr lang="en-GB" sz="1400" b="1" dirty="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effectLst/>
                          <a:latin typeface="Courier New" pitchFamily="49" charset="0"/>
                          <a:ea typeface="Calibri"/>
                          <a:cs typeface="Courier New" pitchFamily="49" charset="0"/>
                        </a:rPr>
                        <a:t>{</a:t>
                      </a:r>
                      <a:endParaRPr lang="en-GB" sz="1400" b="1" dirty="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70C0"/>
                          </a:solidFill>
                          <a:effectLst/>
                          <a:latin typeface="Courier New" pitchFamily="49" charset="0"/>
                          <a:ea typeface="Calibri"/>
                          <a:cs typeface="Courier New" pitchFamily="49" charset="0"/>
                        </a:rPr>
                        <a:t>public:</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  B()</a:t>
                      </a:r>
                      <a:r>
                        <a:rPr lang="en-GB" sz="1400" b="1" baseline="0" dirty="0" smtClean="0">
                          <a:solidFill>
                            <a:schemeClr val="tx1"/>
                          </a:solidFill>
                          <a:effectLst/>
                          <a:latin typeface="Courier New" pitchFamily="49" charset="0"/>
                          <a:ea typeface="Calibri"/>
                          <a:cs typeface="Courier New" pitchFamily="49" charset="0"/>
                        </a:rPr>
                        <a:t> {}</a:t>
                      </a:r>
                      <a:r>
                        <a:rPr lang="en-GB" sz="1400" b="1" dirty="0" smtClean="0">
                          <a:solidFill>
                            <a:schemeClr val="tx1"/>
                          </a:solidFill>
                          <a:effectLst/>
                          <a:latin typeface="Courier New" pitchFamily="49" charset="0"/>
                          <a:ea typeface="Calibri"/>
                          <a:cs typeface="Courier New" pitchFamily="49" charset="0"/>
                        </a:rPr>
                        <a:t>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chemeClr val="tx1"/>
                          </a:solidFill>
                          <a:effectLst/>
                          <a:latin typeface="Courier New" pitchFamily="49" charset="0"/>
                          <a:ea typeface="Calibri"/>
                          <a:cs typeface="Courier New" pitchFamily="49" charset="0"/>
                        </a:rPr>
                        <a:t>  B(A a) {}</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6</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202608909"/>
              </p:ext>
            </p:extLst>
          </p:nvPr>
        </p:nvGraphicFramePr>
        <p:xfrm>
          <a:off x="3851920" y="2186938"/>
          <a:ext cx="2232248" cy="528828"/>
        </p:xfrm>
        <a:graphic>
          <a:graphicData uri="http://schemas.openxmlformats.org/drawingml/2006/table">
            <a:tbl>
              <a:tblPr firstRow="1" firstCol="1" bandRow="1">
                <a:tableStyleId>{3B4B98B0-60AC-42C2-AFA5-B58CD77FA1E5}</a:tableStyleId>
              </a:tblPr>
              <a:tblGrid>
                <a:gridCol w="205144"/>
                <a:gridCol w="2027104"/>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smtClean="0">
                          <a:solidFill>
                            <a:srgbClr val="0070C0"/>
                          </a:solidFill>
                          <a:effectLst/>
                          <a:latin typeface="Courier New" pitchFamily="49" charset="0"/>
                          <a:ea typeface="Calibri"/>
                          <a:cs typeface="Courier New" pitchFamily="49" charset="0"/>
                        </a:rPr>
                        <a:t>void</a:t>
                      </a:r>
                      <a:r>
                        <a:rPr lang="en-GB" sz="1400" b="1" dirty="0" smtClean="0">
                          <a:effectLst/>
                          <a:latin typeface="Courier New" pitchFamily="49" charset="0"/>
                          <a:ea typeface="Calibri"/>
                          <a:cs typeface="Courier New" pitchFamily="49" charset="0"/>
                        </a:rPr>
                        <a:t> </a:t>
                      </a:r>
                      <a:r>
                        <a:rPr lang="en-GB" sz="1400" b="1" dirty="0" err="1" smtClean="0">
                          <a:effectLst/>
                          <a:latin typeface="Courier New" pitchFamily="49" charset="0"/>
                          <a:ea typeface="Calibri"/>
                          <a:cs typeface="Courier New" pitchFamily="49" charset="0"/>
                        </a:rPr>
                        <a:t>fooA</a:t>
                      </a:r>
                      <a:r>
                        <a:rPr lang="en-GB" sz="1400" b="1" dirty="0" smtClean="0">
                          <a:effectLst/>
                          <a:latin typeface="Courier New" pitchFamily="49" charset="0"/>
                          <a:ea typeface="Calibri"/>
                          <a:cs typeface="Courier New" pitchFamily="49" charset="0"/>
                        </a:rPr>
                        <a:t>(A</a:t>
                      </a:r>
                      <a:r>
                        <a:rPr lang="en-GB" sz="1400" b="1" baseline="0" dirty="0" smtClean="0">
                          <a:effectLst/>
                          <a:latin typeface="Courier New" pitchFamily="49" charset="0"/>
                          <a:ea typeface="Calibri"/>
                          <a:cs typeface="Courier New" pitchFamily="49" charset="0"/>
                        </a:rPr>
                        <a:t> a) {}</a:t>
                      </a:r>
                      <a:endParaRPr lang="en-GB" sz="1400" b="1" dirty="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70C0"/>
                          </a:solidFill>
                          <a:effectLst/>
                          <a:latin typeface="Courier New" pitchFamily="49" charset="0"/>
                          <a:ea typeface="Calibri"/>
                          <a:cs typeface="Courier New" pitchFamily="49" charset="0"/>
                        </a:rPr>
                        <a:t>void</a:t>
                      </a:r>
                      <a:r>
                        <a:rPr lang="en-GB" sz="1400" b="1" dirty="0" smtClean="0">
                          <a:effectLst/>
                          <a:latin typeface="Courier New" pitchFamily="49" charset="0"/>
                          <a:ea typeface="Calibri"/>
                          <a:cs typeface="Courier New" pitchFamily="49" charset="0"/>
                        </a:rPr>
                        <a:t> </a:t>
                      </a:r>
                      <a:r>
                        <a:rPr lang="en-GB" sz="1400" b="1" dirty="0" err="1" smtClean="0">
                          <a:effectLst/>
                          <a:latin typeface="Courier New" pitchFamily="49" charset="0"/>
                          <a:ea typeface="Calibri"/>
                          <a:cs typeface="Courier New" pitchFamily="49" charset="0"/>
                        </a:rPr>
                        <a:t>fooB</a:t>
                      </a:r>
                      <a:r>
                        <a:rPr lang="en-GB" sz="1400" b="1" dirty="0" smtClean="0">
                          <a:effectLst/>
                          <a:latin typeface="Courier New" pitchFamily="49" charset="0"/>
                          <a:ea typeface="Calibri"/>
                          <a:cs typeface="Courier New" pitchFamily="49" charset="0"/>
                        </a:rPr>
                        <a:t>(B</a:t>
                      </a:r>
                      <a:r>
                        <a:rPr lang="en-GB" sz="1400" b="1" baseline="0" dirty="0" smtClean="0">
                          <a:effectLst/>
                          <a:latin typeface="Courier New" pitchFamily="49" charset="0"/>
                          <a:ea typeface="Calibri"/>
                          <a:cs typeface="Courier New" pitchFamily="49" charset="0"/>
                        </a:rPr>
                        <a:t> b) {}</a:t>
                      </a:r>
                      <a:endParaRPr lang="en-GB" sz="1400" b="1" dirty="0" smtClean="0">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9020518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528231"/>
            <a:ext cx="3672408" cy="4093428"/>
          </a:xfrm>
          <a:prstGeom prst="rect">
            <a:avLst/>
          </a:prstGeom>
          <a:noFill/>
        </p:spPr>
        <p:txBody>
          <a:bodyPr wrap="square" rtlCol="0">
            <a:spAutoFit/>
          </a:bodyPr>
          <a:lstStyle/>
          <a:p>
            <a:r>
              <a:rPr lang="en-GB" b="1" dirty="0" err="1">
                <a:solidFill>
                  <a:schemeClr val="tx1">
                    <a:lumMod val="85000"/>
                    <a:lumOff val="15000"/>
                  </a:schemeClr>
                </a:solidFill>
                <a:latin typeface="Courier New" pitchFamily="49" charset="0"/>
                <a:cs typeface="Courier New" pitchFamily="49" charset="0"/>
              </a:rPr>
              <a:t>static_cast</a:t>
            </a:r>
            <a:r>
              <a:rPr lang="en-GB" sz="2000" dirty="0">
                <a:solidFill>
                  <a:schemeClr val="tx1">
                    <a:lumMod val="85000"/>
                    <a:lumOff val="15000"/>
                  </a:schemeClr>
                </a:solidFill>
                <a:latin typeface="Calibri" pitchFamily="34" charset="0"/>
              </a:rPr>
              <a:t> will also perform up/</a:t>
            </a:r>
            <a:r>
              <a:rPr lang="en-GB" sz="2000" dirty="0" err="1">
                <a:solidFill>
                  <a:schemeClr val="tx1">
                    <a:lumMod val="85000"/>
                    <a:lumOff val="15000"/>
                  </a:schemeClr>
                </a:solidFill>
                <a:latin typeface="Calibri" pitchFamily="34" charset="0"/>
              </a:rPr>
              <a:t>downcasts</a:t>
            </a:r>
            <a:r>
              <a:rPr lang="en-GB" sz="2000" dirty="0">
                <a:solidFill>
                  <a:schemeClr val="tx1">
                    <a:lumMod val="85000"/>
                    <a:lumOff val="15000"/>
                  </a:schemeClr>
                </a:solidFill>
                <a:latin typeface="Calibri" pitchFamily="34" charset="0"/>
              </a:rPr>
              <a:t> within an inheritance hierarchy. </a:t>
            </a:r>
            <a:endParaRPr lang="en-GB" sz="2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b="1" dirty="0" smtClean="0">
                <a:solidFill>
                  <a:schemeClr val="tx1">
                    <a:lumMod val="85000"/>
                    <a:lumOff val="15000"/>
                  </a:schemeClr>
                </a:solidFill>
                <a:latin typeface="Calibri" pitchFamily="34" charset="0"/>
              </a:rPr>
              <a:t>Importantly </a:t>
            </a:r>
            <a:r>
              <a:rPr lang="en-GB" sz="2000" dirty="0">
                <a:solidFill>
                  <a:schemeClr val="tx1">
                    <a:lumMod val="85000"/>
                    <a:lumOff val="15000"/>
                  </a:schemeClr>
                </a:solidFill>
                <a:latin typeface="Calibri" pitchFamily="34" charset="0"/>
              </a:rPr>
              <a:t>- </a:t>
            </a:r>
            <a:r>
              <a:rPr lang="en-GB" b="1" dirty="0" err="1">
                <a:solidFill>
                  <a:schemeClr val="tx1">
                    <a:lumMod val="85000"/>
                    <a:lumOff val="15000"/>
                  </a:schemeClr>
                </a:solidFill>
                <a:latin typeface="Courier New" pitchFamily="49" charset="0"/>
                <a:cs typeface="Courier New" pitchFamily="49" charset="0"/>
              </a:rPr>
              <a:t>static_cast</a:t>
            </a:r>
            <a:r>
              <a:rPr lang="en-GB" sz="2000" dirty="0">
                <a:solidFill>
                  <a:schemeClr val="tx1">
                    <a:lumMod val="85000"/>
                    <a:lumOff val="15000"/>
                  </a:schemeClr>
                </a:solidFill>
                <a:latin typeface="Calibri" pitchFamily="34" charset="0"/>
              </a:rPr>
              <a:t> </a:t>
            </a:r>
            <a:r>
              <a:rPr lang="en-GB" sz="2000" dirty="0" smtClean="0">
                <a:solidFill>
                  <a:schemeClr val="tx1">
                    <a:lumMod val="85000"/>
                    <a:lumOff val="15000"/>
                  </a:schemeClr>
                </a:solidFill>
                <a:latin typeface="Calibri" pitchFamily="34" charset="0"/>
              </a:rPr>
              <a:t>does </a:t>
            </a:r>
            <a:r>
              <a:rPr lang="en-GB" sz="2000" dirty="0">
                <a:solidFill>
                  <a:schemeClr val="tx1">
                    <a:lumMod val="85000"/>
                    <a:lumOff val="15000"/>
                  </a:schemeClr>
                </a:solidFill>
                <a:latin typeface="Calibri" pitchFamily="34" charset="0"/>
              </a:rPr>
              <a:t>not perform runtime type checking </a:t>
            </a:r>
            <a:r>
              <a:rPr lang="en-GB" sz="2000" dirty="0" smtClean="0">
                <a:solidFill>
                  <a:schemeClr val="tx1">
                    <a:lumMod val="85000"/>
                    <a:lumOff val="15000"/>
                  </a:schemeClr>
                </a:solidFill>
                <a:latin typeface="Calibri" pitchFamily="34" charset="0"/>
              </a:rPr>
              <a:t>(they are </a:t>
            </a:r>
            <a:r>
              <a:rPr lang="en-GB" sz="2000" dirty="0">
                <a:solidFill>
                  <a:schemeClr val="tx1">
                    <a:lumMod val="85000"/>
                    <a:lumOff val="15000"/>
                  </a:schemeClr>
                </a:solidFill>
                <a:latin typeface="Calibri" pitchFamily="34" charset="0"/>
              </a:rPr>
              <a:t>tested at compile time). </a:t>
            </a:r>
            <a:endParaRPr lang="en-GB" sz="2000" dirty="0" smtClean="0">
              <a:solidFill>
                <a:schemeClr val="tx1">
                  <a:lumMod val="85000"/>
                  <a:lumOff val="15000"/>
                </a:schemeClr>
              </a:solidFill>
              <a:latin typeface="Calibri" pitchFamily="34" charset="0"/>
            </a:endParaRP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As </a:t>
            </a:r>
            <a:r>
              <a:rPr lang="en-GB" sz="2000" dirty="0">
                <a:solidFill>
                  <a:schemeClr val="tx1">
                    <a:lumMod val="85000"/>
                    <a:lumOff val="15000"/>
                  </a:schemeClr>
                </a:solidFill>
                <a:latin typeface="Calibri" pitchFamily="34" charset="0"/>
              </a:rPr>
              <a:t>such </a:t>
            </a:r>
            <a:r>
              <a:rPr lang="en-GB" sz="2000" dirty="0" err="1" smtClean="0">
                <a:solidFill>
                  <a:schemeClr val="tx1">
                    <a:lumMod val="85000"/>
                    <a:lumOff val="15000"/>
                  </a:schemeClr>
                </a:solidFill>
                <a:latin typeface="Calibri" pitchFamily="34" charset="0"/>
              </a:rPr>
              <a:t>downcasts</a:t>
            </a:r>
            <a:r>
              <a:rPr lang="en-GB" sz="2000"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within an inheritance hierarchy </a:t>
            </a:r>
            <a:r>
              <a:rPr lang="en-GB" sz="2000" dirty="0" smtClean="0">
                <a:solidFill>
                  <a:schemeClr val="tx1">
                    <a:lumMod val="85000"/>
                    <a:lumOff val="15000"/>
                  </a:schemeClr>
                </a:solidFill>
                <a:latin typeface="Calibri" pitchFamily="34" charset="0"/>
              </a:rPr>
              <a:t> (from base class to derived class) are </a:t>
            </a:r>
            <a:r>
              <a:rPr lang="en-GB" sz="2000" dirty="0">
                <a:solidFill>
                  <a:schemeClr val="tx1">
                    <a:lumMod val="85000"/>
                    <a:lumOff val="15000"/>
                  </a:schemeClr>
                </a:solidFill>
                <a:latin typeface="Calibri" pitchFamily="34" charset="0"/>
              </a:rPr>
              <a:t>untested </a:t>
            </a:r>
            <a:r>
              <a:rPr lang="en-GB" sz="2000" dirty="0" smtClean="0">
                <a:solidFill>
                  <a:schemeClr val="tx1">
                    <a:lumMod val="85000"/>
                    <a:lumOff val="15000"/>
                  </a:schemeClr>
                </a:solidFill>
                <a:latin typeface="Calibri" pitchFamily="34" charset="0"/>
              </a:rPr>
              <a:t>at runtime (i.e</a:t>
            </a:r>
            <a:r>
              <a:rPr lang="en-GB" sz="2000" dirty="0">
                <a:solidFill>
                  <a:schemeClr val="tx1">
                    <a:lumMod val="85000"/>
                    <a:lumOff val="15000"/>
                  </a:schemeClr>
                </a:solidFill>
                <a:latin typeface="Calibri" pitchFamily="34" charset="0"/>
              </a:rPr>
              <a:t>. dangerous).</a:t>
            </a:r>
          </a:p>
        </p:txBody>
      </p:sp>
      <p:sp>
        <p:nvSpPr>
          <p:cNvPr id="4" name="TextBox 3"/>
          <p:cNvSpPr txBox="1"/>
          <p:nvPr/>
        </p:nvSpPr>
        <p:spPr>
          <a:xfrm>
            <a:off x="1115616" y="93861"/>
            <a:ext cx="3240360" cy="461665"/>
          </a:xfrm>
          <a:prstGeom prst="rect">
            <a:avLst/>
          </a:prstGeom>
          <a:noFill/>
        </p:spPr>
        <p:txBody>
          <a:bodyPr wrap="square" rtlCol="0">
            <a:spAutoFit/>
          </a:bodyPr>
          <a:lstStyle/>
          <a:p>
            <a:r>
              <a:rPr lang="en-GB" sz="2400" cap="small" dirty="0" smtClean="0">
                <a:solidFill>
                  <a:schemeClr val="tx1">
                    <a:lumMod val="85000"/>
                    <a:lumOff val="15000"/>
                  </a:schemeClr>
                </a:solidFill>
                <a:latin typeface="Calibri" pitchFamily="34" charset="0"/>
              </a:rPr>
              <a:t>: Static-Cast</a:t>
            </a:r>
            <a:endParaRPr lang="en-GB" sz="2000" cap="small" dirty="0">
              <a:solidFill>
                <a:schemeClr val="tx1">
                  <a:lumMod val="85000"/>
                  <a:lumOff val="15000"/>
                </a:schemeClr>
              </a:solidFill>
              <a:latin typeface="Calibri" pitchFamily="34"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4191" y="267494"/>
            <a:ext cx="4072185" cy="4578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463128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lipstream">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7013C18A35F34ABB124A623B7462F5" ma:contentTypeVersion="0" ma:contentTypeDescription="Create a new document." ma:contentTypeScope="" ma:versionID="c8b53229ef314644a75f5a9f7c013cc0">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94574C0-1096-4721-9663-E00165610878}"/>
</file>

<file path=customXml/itemProps2.xml><?xml version="1.0" encoding="utf-8"?>
<ds:datastoreItem xmlns:ds="http://schemas.openxmlformats.org/officeDocument/2006/customXml" ds:itemID="{2B49F5AB-2350-448A-8D5B-BEF968604B89}"/>
</file>

<file path=customXml/itemProps3.xml><?xml version="1.0" encoding="utf-8"?>
<ds:datastoreItem xmlns:ds="http://schemas.openxmlformats.org/officeDocument/2006/customXml" ds:itemID="{E5325A8F-37B0-47C2-8B94-D1CFAE59BDDF}"/>
</file>

<file path=docProps/app.xml><?xml version="1.0" encoding="utf-8"?>
<Properties xmlns="http://schemas.openxmlformats.org/officeDocument/2006/extended-properties" xmlns:vt="http://schemas.openxmlformats.org/officeDocument/2006/docPropsVTypes">
  <Template>Slipstream</Template>
  <TotalTime>0</TotalTime>
  <Words>1210</Words>
  <Application>Microsoft Office PowerPoint</Application>
  <PresentationFormat>On-screen Show (16:9)</PresentationFormat>
  <Paragraphs>205</Paragraphs>
  <Slides>14</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Courier New</vt:lpstr>
      <vt:lpstr>Georgia</vt:lpstr>
      <vt:lpstr>Times New Roman</vt:lpstr>
      <vt:lpstr>Trebuchet MS</vt:lpstr>
      <vt:lpstr>Slipstream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2013-01-08T13:39:25Z</dcterms:created>
  <dcterms:modified xsi:type="dcterms:W3CDTF">2015-01-14T09:04:59Z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y fmtid="{D5CDD505-2E9C-101B-9397-08002B2CF9AE}" pid="4" name="ContentTypeId">
    <vt:lpwstr>0x010100E77013C18A35F34ABB124A623B7462F5</vt:lpwstr>
  </property>
</Properties>
</file>